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lliams.edu/strategic-planning/strategic-plan-202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f06d5919d_0_3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f06d5919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4bda3f4ae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4bda3f4a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4bda3f4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4bda3f4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c0ecd0a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c0ecd0a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b7cc5d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b7cc5dd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https://wr1ter.com/research-paper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b7cc5dd3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b7cc5dd3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https://cap.csail.mit.edu/student-poster-presentations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b7cc5dd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b7cc5dd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https://www.quora.com/What-is-the-structure-of-research-papers-article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b7cc5dd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b7cc5dd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https://www.turing.com/kb/how-to-write-research-paper-in-machine-learning-area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b7cc5dd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b7cc5dd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https://www.turing.com/kb/how-to-write-research-paper-in-machine-learning-area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4bda3f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4bda3f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b7cc5dd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b7cc5dd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https://mindthegraph.com/blog/scientific-posters-everything-you-need-to-know/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ac0d6472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ac0d647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b7cc5dd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b7cc5dd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https://www.edrawmax.com/article/what-is-research-poster.html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b7cc5dd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b7cc5dd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https://paperpile.com/g/scientific-poster/</a:t>
            </a:r>
            <a:endParaRPr/>
          </a:p>
          <a:p>
            <a:pPr indent="0" lvl="0" marL="0" rtl="0" algn="l">
              <a:spcBef>
                <a:spcPts val="0"/>
              </a:spcBef>
              <a:spcAft>
                <a:spcPts val="0"/>
              </a:spcAft>
              <a:buClr>
                <a:schemeClr val="dk1"/>
              </a:buClr>
              <a:buSzPts val="1100"/>
              <a:buFont typeface="Arial"/>
              <a:buNone/>
            </a:pPr>
            <a:r>
              <a:rPr lang="en">
                <a:solidFill>
                  <a:schemeClr val="dk1"/>
                </a:solidFill>
              </a:rPr>
              <a:t>https://www.zekagraphic.com/12-principles-of-graphic-design/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b7cc5dd3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b7cc5dd3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https://eazybi.com/blog/data-visualization-and-chart-types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b7cc5dd3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b7cc5dd3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https://informationisbeautiful.net/visualizations/worlds-biggest-data-breaches-hacks/#bysensitivity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b7cc5dd3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b7cc5dd3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https://www.datalabsagency.com/2023/07/06/brand-guidelines-for-data/?v=7516fd43adaa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c980ade5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c980ade5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Title and Introduction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Title</a:t>
            </a:r>
            <a:r>
              <a:rPr lang="en" sz="1350">
                <a:solidFill>
                  <a:schemeClr val="dk1"/>
                </a:solidFill>
                <a:latin typeface="Times New Roman"/>
                <a:ea typeface="Times New Roman"/>
                <a:cs typeface="Times New Roman"/>
                <a:sym typeface="Times New Roman"/>
              </a:rPr>
              <a:t>: Unlike typical STEM titles, which are often highly technical, titles for human-centered AI research should balance technical accuracy with an understanding of social or cultural context. For instance, "Analyzing Social Media Sentiment Pre-Economic Crisis in Sri Lanka: A Human-Centered AI Approach" bridges technical and contextual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Research Question</a:t>
            </a:r>
            <a:r>
              <a:rPr lang="en" sz="1350">
                <a:solidFill>
                  <a:schemeClr val="dk1"/>
                </a:solidFill>
                <a:latin typeface="Times New Roman"/>
                <a:ea typeface="Times New Roman"/>
                <a:cs typeface="Times New Roman"/>
                <a:sym typeface="Times New Roman"/>
              </a:rPr>
              <a:t>: These questions should encompass both the technical and humanistic elements. For instance, "How can AI-driven sentiment analysis provide insights into socio-economic conditions?" reflects both AI and societal concerns.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Overall Writing Style</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Balanced Technical and Humanistic Language</a:t>
            </a:r>
            <a:r>
              <a:rPr lang="en" sz="1350">
                <a:solidFill>
                  <a:schemeClr val="dk1"/>
                </a:solidFill>
                <a:latin typeface="Times New Roman"/>
                <a:ea typeface="Times New Roman"/>
                <a:cs typeface="Times New Roman"/>
                <a:sym typeface="Times New Roman"/>
              </a:rPr>
              <a:t>: Human-centered AI research demands a blend of technical language and narrative styles that reflect human experiences and societal impacts, more so than typical STEM research which might focus solely on technical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Cultural and Ethical Considerations</a:t>
            </a:r>
            <a:r>
              <a:rPr lang="en" sz="1350">
                <a:solidFill>
                  <a:schemeClr val="dk1"/>
                </a:solidFill>
                <a:latin typeface="Times New Roman"/>
                <a:ea typeface="Times New Roman"/>
                <a:cs typeface="Times New Roman"/>
                <a:sym typeface="Times New Roman"/>
              </a:rPr>
              <a:t>: Explicitly discuss the cultural, ethical, and societal implications of the research, a facet often less prominent in standard STEM posters.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3.</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Organization and Layout</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Sections</a:t>
            </a:r>
            <a:r>
              <a:rPr lang="en" sz="1350">
                <a:solidFill>
                  <a:schemeClr val="dk1"/>
                </a:solidFill>
                <a:latin typeface="Times New Roman"/>
                <a:ea typeface="Times New Roman"/>
                <a:cs typeface="Times New Roman"/>
                <a:sym typeface="Times New Roman"/>
              </a:rPr>
              <a:t>: In addition to the standard sections (introduction, methods, results, conclusion), include sections on ethical considerations, societal impact, or cultural relevance.</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User-Centric Design</a:t>
            </a:r>
            <a:r>
              <a:rPr lang="en" sz="1350">
                <a:solidFill>
                  <a:schemeClr val="dk1"/>
                </a:solidFill>
                <a:latin typeface="Times New Roman"/>
                <a:ea typeface="Times New Roman"/>
                <a:cs typeface="Times New Roman"/>
                <a:sym typeface="Times New Roman"/>
              </a:rPr>
              <a:t>: Design the poster with a focus on accessibility and inclusivity, reflecting the human-centered nature of the research.</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4.</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Data Visualizations and Graphics</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Inclusive and Diverse Visuals</a:t>
            </a:r>
            <a:r>
              <a:rPr lang="en" sz="1350">
                <a:solidFill>
                  <a:schemeClr val="dk1"/>
                </a:solidFill>
                <a:latin typeface="Times New Roman"/>
                <a:ea typeface="Times New Roman"/>
                <a:cs typeface="Times New Roman"/>
                <a:sym typeface="Times New Roman"/>
              </a:rPr>
              <a:t>: Use visuals that are not only informative but also culturally sensitive and inclusive, considering the diverse audiences that human-centered AI research addresses.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Representative Data Presentation</a:t>
            </a:r>
            <a:r>
              <a:rPr lang="en" sz="1350">
                <a:solidFill>
                  <a:schemeClr val="dk1"/>
                </a:solidFill>
                <a:latin typeface="Times New Roman"/>
                <a:ea typeface="Times New Roman"/>
                <a:cs typeface="Times New Roman"/>
                <a:sym typeface="Times New Roman"/>
              </a:rPr>
              <a:t>: Ensure that data visualization reflects the diversity and complexity of human experiences, which is a unique aspect compared to more straightforward STEM data presentation.</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5.</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Engagement and Interaction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Engagement Questions</a:t>
            </a:r>
            <a:r>
              <a:rPr lang="en" sz="1350">
                <a:solidFill>
                  <a:schemeClr val="dk1"/>
                </a:solidFill>
                <a:latin typeface="Times New Roman"/>
                <a:ea typeface="Times New Roman"/>
                <a:cs typeface="Times New Roman"/>
                <a:sym typeface="Times New Roman"/>
              </a:rPr>
              <a:t>: Pose questions that encourage viewers to think about both the technical and humanistic aspects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Interactive Elements</a:t>
            </a:r>
            <a:r>
              <a:rPr lang="en" sz="1350">
                <a:solidFill>
                  <a:schemeClr val="dk1"/>
                </a:solidFill>
                <a:latin typeface="Times New Roman"/>
                <a:ea typeface="Times New Roman"/>
                <a:cs typeface="Times New Roman"/>
                <a:sym typeface="Times New Roman"/>
              </a:rPr>
              <a:t>: Consider including interactive elements like QR codes linking to simulations or models, which can provide a deeper understanding of both the AI technology and its human-centered applications.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6.</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Presentation and Delivery</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Summary Speech</a:t>
            </a:r>
            <a:r>
              <a:rPr lang="en" sz="1350">
                <a:solidFill>
                  <a:schemeClr val="dk1"/>
                </a:solidFill>
                <a:latin typeface="Times New Roman"/>
                <a:ea typeface="Times New Roman"/>
                <a:cs typeface="Times New Roman"/>
                <a:sym typeface="Times New Roman"/>
              </a:rPr>
              <a:t>: Prepare a summary speech that not only explains the technical aspects but also addresses the human, cultural, and ethical dimensions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120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Empathetic Communication</a:t>
            </a:r>
            <a:r>
              <a:rPr lang="en" sz="1350">
                <a:solidFill>
                  <a:schemeClr val="dk1"/>
                </a:solidFill>
                <a:latin typeface="Times New Roman"/>
                <a:ea typeface="Times New Roman"/>
                <a:cs typeface="Times New Roman"/>
                <a:sym typeface="Times New Roman"/>
              </a:rPr>
              <a:t>: Emphasize a communication style that is not only clear and concise but also empathetic and inclusive, reflecting the human-centric nature of the research.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c980ade5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c980ade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Title and Introduction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Title</a:t>
            </a:r>
            <a:r>
              <a:rPr lang="en" sz="1350">
                <a:solidFill>
                  <a:schemeClr val="dk1"/>
                </a:solidFill>
                <a:latin typeface="Times New Roman"/>
                <a:ea typeface="Times New Roman"/>
                <a:cs typeface="Times New Roman"/>
                <a:sym typeface="Times New Roman"/>
              </a:rPr>
              <a:t>: Unlike typical STEM titles, which are often highly technical, titles for human-centered AI research should balance technical accuracy with an understanding of social or cultural context. For instance, "Analyzing Social Media Sentiment Pre-Economic Crisis in Sri Lanka: A Human-Centered AI Approach" bridges technical and contextual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Research Question</a:t>
            </a:r>
            <a:r>
              <a:rPr lang="en" sz="1350">
                <a:solidFill>
                  <a:schemeClr val="dk1"/>
                </a:solidFill>
                <a:latin typeface="Times New Roman"/>
                <a:ea typeface="Times New Roman"/>
                <a:cs typeface="Times New Roman"/>
                <a:sym typeface="Times New Roman"/>
              </a:rPr>
              <a:t>: These questions should encompass both the technical and humanistic elements. For instance, "How can AI-driven sentiment analysis provide insights into socio-economic conditions?" reflects both AI and societal concerns.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Overall Writing Style</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Balanced Technical and Humanistic Language</a:t>
            </a:r>
            <a:r>
              <a:rPr lang="en" sz="1350">
                <a:solidFill>
                  <a:schemeClr val="dk1"/>
                </a:solidFill>
                <a:latin typeface="Times New Roman"/>
                <a:ea typeface="Times New Roman"/>
                <a:cs typeface="Times New Roman"/>
                <a:sym typeface="Times New Roman"/>
              </a:rPr>
              <a:t>: Human-centered AI research demands a blend of technical language and narrative styles that reflect human experiences and societal impacts, more so than typical STEM research which might focus solely on technical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Cultural and Ethical Considerations</a:t>
            </a:r>
            <a:r>
              <a:rPr lang="en" sz="1350">
                <a:solidFill>
                  <a:schemeClr val="dk1"/>
                </a:solidFill>
                <a:latin typeface="Times New Roman"/>
                <a:ea typeface="Times New Roman"/>
                <a:cs typeface="Times New Roman"/>
                <a:sym typeface="Times New Roman"/>
              </a:rPr>
              <a:t>: Explicitly discuss the cultural, ethical, and societal implications of the research, a facet often less prominent in standard STEM posters.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3.</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Organization and Layout</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Sections</a:t>
            </a:r>
            <a:r>
              <a:rPr lang="en" sz="1350">
                <a:solidFill>
                  <a:schemeClr val="dk1"/>
                </a:solidFill>
                <a:latin typeface="Times New Roman"/>
                <a:ea typeface="Times New Roman"/>
                <a:cs typeface="Times New Roman"/>
                <a:sym typeface="Times New Roman"/>
              </a:rPr>
              <a:t>: In addition to the standard sections (introduction, methods, results, conclusion), include sections on ethical considerations, societal impact, or cultural relevance.</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User-Centric Design</a:t>
            </a:r>
            <a:r>
              <a:rPr lang="en" sz="1350">
                <a:solidFill>
                  <a:schemeClr val="dk1"/>
                </a:solidFill>
                <a:latin typeface="Times New Roman"/>
                <a:ea typeface="Times New Roman"/>
                <a:cs typeface="Times New Roman"/>
                <a:sym typeface="Times New Roman"/>
              </a:rPr>
              <a:t>: Design the poster with a focus on accessibility and inclusivity, reflecting the human-centered nature of the research.</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4.</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Data Visualizations and Graphics</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Inclusive and Diverse Visuals</a:t>
            </a:r>
            <a:r>
              <a:rPr lang="en" sz="1350">
                <a:solidFill>
                  <a:schemeClr val="dk1"/>
                </a:solidFill>
                <a:latin typeface="Times New Roman"/>
                <a:ea typeface="Times New Roman"/>
                <a:cs typeface="Times New Roman"/>
                <a:sym typeface="Times New Roman"/>
              </a:rPr>
              <a:t>: Use visuals that are not only informative but also culturally sensitive and inclusive, considering the diverse audiences that human-centered AI research addresses.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Representative Data Presentation</a:t>
            </a:r>
            <a:r>
              <a:rPr lang="en" sz="1350">
                <a:solidFill>
                  <a:schemeClr val="dk1"/>
                </a:solidFill>
                <a:latin typeface="Times New Roman"/>
                <a:ea typeface="Times New Roman"/>
                <a:cs typeface="Times New Roman"/>
                <a:sym typeface="Times New Roman"/>
              </a:rPr>
              <a:t>: Ensure that data visualization reflects the diversity and complexity of human experiences, which is a unique aspect compared to more straightforward STEM data presentation.</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5.</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Engagement and Interaction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Engagement Questions</a:t>
            </a:r>
            <a:r>
              <a:rPr lang="en" sz="1350">
                <a:solidFill>
                  <a:schemeClr val="dk1"/>
                </a:solidFill>
                <a:latin typeface="Times New Roman"/>
                <a:ea typeface="Times New Roman"/>
                <a:cs typeface="Times New Roman"/>
                <a:sym typeface="Times New Roman"/>
              </a:rPr>
              <a:t>: Pose questions that encourage viewers to think about both the technical and humanistic aspects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Interactive Elements</a:t>
            </a:r>
            <a:r>
              <a:rPr lang="en" sz="1350">
                <a:solidFill>
                  <a:schemeClr val="dk1"/>
                </a:solidFill>
                <a:latin typeface="Times New Roman"/>
                <a:ea typeface="Times New Roman"/>
                <a:cs typeface="Times New Roman"/>
                <a:sym typeface="Times New Roman"/>
              </a:rPr>
              <a:t>: Consider including interactive elements like QR codes linking to simulations or models, which can provide a deeper understanding of both the AI technology and its human-centered applications.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6.</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Presentation and Delivery</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Summary Speech</a:t>
            </a:r>
            <a:r>
              <a:rPr lang="en" sz="1350">
                <a:solidFill>
                  <a:schemeClr val="dk1"/>
                </a:solidFill>
                <a:latin typeface="Times New Roman"/>
                <a:ea typeface="Times New Roman"/>
                <a:cs typeface="Times New Roman"/>
                <a:sym typeface="Times New Roman"/>
              </a:rPr>
              <a:t>: Prepare a summary speech that not only explains the technical aspects but also addresses the human, cultural, and ethical dimensions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120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Empathetic Communication</a:t>
            </a:r>
            <a:r>
              <a:rPr lang="en" sz="1350">
                <a:solidFill>
                  <a:schemeClr val="dk1"/>
                </a:solidFill>
                <a:latin typeface="Times New Roman"/>
                <a:ea typeface="Times New Roman"/>
                <a:cs typeface="Times New Roman"/>
                <a:sym typeface="Times New Roman"/>
              </a:rPr>
              <a:t>: Emphasize a communication style that is not only clear and concise but also empathetic and inclusive, reflecting the human-centric nature of the research.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c980ade5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c980ade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Title and Introduction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Title</a:t>
            </a:r>
            <a:r>
              <a:rPr lang="en" sz="1350">
                <a:solidFill>
                  <a:schemeClr val="dk1"/>
                </a:solidFill>
                <a:latin typeface="Times New Roman"/>
                <a:ea typeface="Times New Roman"/>
                <a:cs typeface="Times New Roman"/>
                <a:sym typeface="Times New Roman"/>
              </a:rPr>
              <a:t>: Unlike typical STEM titles, which are often highly technical, titles for human-centered AI research should balance technical accuracy with an understanding of social or cultural context. For instance, "Analyzing Social Media Sentiment Pre-Economic Crisis in Sri Lanka: A Human-Centered AI Approach" bridges technical and contextual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Research Question</a:t>
            </a:r>
            <a:r>
              <a:rPr lang="en" sz="1350">
                <a:solidFill>
                  <a:schemeClr val="dk1"/>
                </a:solidFill>
                <a:latin typeface="Times New Roman"/>
                <a:ea typeface="Times New Roman"/>
                <a:cs typeface="Times New Roman"/>
                <a:sym typeface="Times New Roman"/>
              </a:rPr>
              <a:t>: These questions should encompass both the technical and humanistic elements. For instance, "How can AI-driven sentiment analysis provide insights into socio-economic conditions?" reflects both AI and societal concerns.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Overall Writing Style</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Balanced Technical and Humanistic Language</a:t>
            </a:r>
            <a:r>
              <a:rPr lang="en" sz="1350">
                <a:solidFill>
                  <a:schemeClr val="dk1"/>
                </a:solidFill>
                <a:latin typeface="Times New Roman"/>
                <a:ea typeface="Times New Roman"/>
                <a:cs typeface="Times New Roman"/>
                <a:sym typeface="Times New Roman"/>
              </a:rPr>
              <a:t>: Human-centered AI research demands a blend of technical language and narrative styles that reflect human experiences and societal impacts, more so than typical STEM research which might focus solely on technical aspects.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Cultural and Ethical Considerations</a:t>
            </a:r>
            <a:r>
              <a:rPr lang="en" sz="1350">
                <a:solidFill>
                  <a:schemeClr val="dk1"/>
                </a:solidFill>
                <a:latin typeface="Times New Roman"/>
                <a:ea typeface="Times New Roman"/>
                <a:cs typeface="Times New Roman"/>
                <a:sym typeface="Times New Roman"/>
              </a:rPr>
              <a:t>: Explicitly discuss the cultural, ethical, and societal implications of the research, a facet often less prominent in standard STEM posters.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3.</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Organization and Layout</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Sections</a:t>
            </a:r>
            <a:r>
              <a:rPr lang="en" sz="1350">
                <a:solidFill>
                  <a:schemeClr val="dk1"/>
                </a:solidFill>
                <a:latin typeface="Times New Roman"/>
                <a:ea typeface="Times New Roman"/>
                <a:cs typeface="Times New Roman"/>
                <a:sym typeface="Times New Roman"/>
              </a:rPr>
              <a:t>: In addition to the standard sections (introduction, methods, results, conclusion), include sections on ethical considerations, societal impact, or cultural relevance.</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User-Centric Design</a:t>
            </a:r>
            <a:r>
              <a:rPr lang="en" sz="1350">
                <a:solidFill>
                  <a:schemeClr val="dk1"/>
                </a:solidFill>
                <a:latin typeface="Times New Roman"/>
                <a:ea typeface="Times New Roman"/>
                <a:cs typeface="Times New Roman"/>
                <a:sym typeface="Times New Roman"/>
              </a:rPr>
              <a:t>: Design the poster with a focus on accessibility and inclusivity, reflecting the human-centered nature of the research.</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4.</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Data Visualizations and Graphics</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Inclusive and Diverse Visuals</a:t>
            </a:r>
            <a:r>
              <a:rPr lang="en" sz="1350">
                <a:solidFill>
                  <a:schemeClr val="dk1"/>
                </a:solidFill>
                <a:latin typeface="Times New Roman"/>
                <a:ea typeface="Times New Roman"/>
                <a:cs typeface="Times New Roman"/>
                <a:sym typeface="Times New Roman"/>
              </a:rPr>
              <a:t>: Use visuals that are not only informative but also culturally sensitive and inclusive, considering the diverse audiences that human-centered AI research addresses.</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Representative Data Presentation</a:t>
            </a:r>
            <a:r>
              <a:rPr lang="en" sz="1350">
                <a:solidFill>
                  <a:schemeClr val="dk1"/>
                </a:solidFill>
                <a:latin typeface="Times New Roman"/>
                <a:ea typeface="Times New Roman"/>
                <a:cs typeface="Times New Roman"/>
                <a:sym typeface="Times New Roman"/>
              </a:rPr>
              <a:t>: Ensure that data visualization reflects the diversity and complexity of human experiences, which is a unique aspect compared to more straightforward STEM data presentation.</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5.</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Engagement and Interaction</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Broader Engagement Questions</a:t>
            </a:r>
            <a:r>
              <a:rPr lang="en" sz="1350">
                <a:solidFill>
                  <a:schemeClr val="dk1"/>
                </a:solidFill>
                <a:latin typeface="Times New Roman"/>
                <a:ea typeface="Times New Roman"/>
                <a:cs typeface="Times New Roman"/>
                <a:sym typeface="Times New Roman"/>
              </a:rPr>
              <a:t>: Pose questions that encourage viewers to think about both the technical and humanistic aspects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Interactive Elements</a:t>
            </a:r>
            <a:r>
              <a:rPr lang="en" sz="1350">
                <a:solidFill>
                  <a:schemeClr val="dk1"/>
                </a:solidFill>
                <a:latin typeface="Times New Roman"/>
                <a:ea typeface="Times New Roman"/>
                <a:cs typeface="Times New Roman"/>
                <a:sym typeface="Times New Roman"/>
              </a:rPr>
              <a:t>: Consider including interactive elements like QR codes linking to simulations or models, which can provide a deeper understanding of both the AI technology and its human-centered applications.</a:t>
            </a:r>
            <a:endParaRPr sz="135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 sz="1350">
                <a:solidFill>
                  <a:schemeClr val="dk1"/>
                </a:solidFill>
                <a:latin typeface="Times New Roman"/>
                <a:ea typeface="Times New Roman"/>
                <a:cs typeface="Times New Roman"/>
                <a:sym typeface="Times New Roman"/>
              </a:rPr>
              <a:t>6.</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Presentation and Delivery</a:t>
            </a:r>
            <a:r>
              <a:rPr lang="en"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Interdisciplinary Summary Speech</a:t>
            </a:r>
            <a:r>
              <a:rPr lang="en" sz="1350">
                <a:solidFill>
                  <a:schemeClr val="dk1"/>
                </a:solidFill>
                <a:latin typeface="Times New Roman"/>
                <a:ea typeface="Times New Roman"/>
                <a:cs typeface="Times New Roman"/>
                <a:sym typeface="Times New Roman"/>
              </a:rPr>
              <a:t>: Prepare a summary speech that not only explains the technical aspects but also addresses the human, cultural, and ethical dimensions of the research.</a:t>
            </a:r>
            <a:endParaRPr sz="135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1200"/>
              </a:spcAft>
              <a:buNone/>
            </a:pPr>
            <a:r>
              <a:rPr lang="en" sz="10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350">
                <a:solidFill>
                  <a:schemeClr val="dk1"/>
                </a:solidFill>
                <a:latin typeface="Times New Roman"/>
                <a:ea typeface="Times New Roman"/>
                <a:cs typeface="Times New Roman"/>
                <a:sym typeface="Times New Roman"/>
              </a:rPr>
              <a:t>Empathetic Communication</a:t>
            </a:r>
            <a:r>
              <a:rPr lang="en" sz="1350">
                <a:solidFill>
                  <a:schemeClr val="dk1"/>
                </a:solidFill>
                <a:latin typeface="Times New Roman"/>
                <a:ea typeface="Times New Roman"/>
                <a:cs typeface="Times New Roman"/>
                <a:sym typeface="Times New Roman"/>
              </a:rPr>
              <a:t>: Emphasize a communication style that is not only clear and concise but also empathetic and inclusive, reflecting the human-centric nature of the research.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b7cc5dd3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b7cc5dd3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4bda3f4ae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4bda3f4ae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4bda3f4a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4bda3f4a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4bda3f4ae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4bda3f4ae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4bda3f4ae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4bda3f4ae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4bda3f4ae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4bda3f4ae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4bda3f4a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4bda3f4a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4bda3f4ae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4bda3f4ae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4bda3f4ae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4bda3f4ae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4bda3f4ae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4bda3f4ae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https://public.tableau.com/app/profile/lara.knopf/viz/Environmentalimpactoffood/Story1?publish=yes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4bda3f4ae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4bda3f4ae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https://public.tableau.com/app/profile/lara.knopf/viz/Environmentalimpactoffood/Story1?publish=yes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4bda3f4ae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4bda3f4ae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https://public.tableau.com/app/profile/lara.knopf/viz/Environmentalimpactoffood/Story1?publish=yes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4bda3f4a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4bda3f4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d5a7f30d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d5a7f30d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b7cc5dd3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b7cc5dd3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c0ecd0a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c0ecd0a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31be5dd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31be5dd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4bda3f4ae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4bda3f4ae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https://www.williams.edu/strategic-planning/strategic-plan-2021/</a:t>
            </a:r>
            <a:endParaRPr/>
          </a:p>
          <a:p>
            <a:pPr indent="0" lvl="0" marL="0" rtl="0" algn="l">
              <a:spcBef>
                <a:spcPts val="0"/>
              </a:spcBef>
              <a:spcAft>
                <a:spcPts val="0"/>
              </a:spcAft>
              <a:buNone/>
            </a:pPr>
            <a:r>
              <a:rPr lang="en"/>
              <a:t>https://www.williams.edu/strategic-planning/files/2020/07/Data-Science-and-Digital-Humanities-FINAL.pdf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4bda3f4ae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4bda3f4a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4.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kenyon.edu/digital-humanities/"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075350"/>
            <a:ext cx="8222100" cy="92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Increasing the Visibility of </a:t>
            </a:r>
            <a:endParaRPr/>
          </a:p>
          <a:p>
            <a:pPr indent="0" lvl="0" marL="0" rtl="0" algn="l">
              <a:spcBef>
                <a:spcPts val="0"/>
              </a:spcBef>
              <a:spcAft>
                <a:spcPts val="0"/>
              </a:spcAft>
              <a:buNone/>
            </a:pPr>
            <a:r>
              <a:rPr lang="en"/>
              <a:t>AI Digital Humanities Projects</a:t>
            </a:r>
            <a:endParaRPr/>
          </a:p>
        </p:txBody>
      </p:sp>
      <p:sp>
        <p:nvSpPr>
          <p:cNvPr id="86" name="Google Shape;86;p13"/>
          <p:cNvSpPr txBox="1"/>
          <p:nvPr>
            <p:ph idx="1" type="subTitle"/>
          </p:nvPr>
        </p:nvSpPr>
        <p:spPr>
          <a:xfrm>
            <a:off x="598100" y="2701325"/>
            <a:ext cx="8222100" cy="9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 Chun</a:t>
            </a:r>
            <a:endParaRPr/>
          </a:p>
          <a:p>
            <a:pPr indent="0" lvl="0" marL="0" rtl="0" algn="l">
              <a:spcBef>
                <a:spcPts val="0"/>
              </a:spcBef>
              <a:spcAft>
                <a:spcPts val="0"/>
              </a:spcAft>
              <a:buNone/>
            </a:pPr>
            <a:r>
              <a:rPr lang="en"/>
              <a:t>Kenyon College</a:t>
            </a:r>
            <a:endParaRPr/>
          </a:p>
        </p:txBody>
      </p:sp>
      <p:sp>
        <p:nvSpPr>
          <p:cNvPr id="87" name="Google Shape;87;p13"/>
          <p:cNvSpPr txBox="1"/>
          <p:nvPr>
            <p:ph type="ctrTitle"/>
          </p:nvPr>
        </p:nvSpPr>
        <p:spPr>
          <a:xfrm>
            <a:off x="561550" y="3482527"/>
            <a:ext cx="8222100" cy="1462200"/>
          </a:xfrm>
          <a:prstGeom prst="rect">
            <a:avLst/>
          </a:prstGeom>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t/>
            </a:r>
            <a:endParaRPr sz="2100">
              <a:solidFill>
                <a:srgbClr val="FFFFFF"/>
              </a:solidFill>
            </a:endParaRPr>
          </a:p>
          <a:p>
            <a:pPr indent="0" lvl="0" marL="0" rtl="0" algn="r">
              <a:lnSpc>
                <a:spcPct val="115000"/>
              </a:lnSpc>
              <a:spcBef>
                <a:spcPts val="0"/>
              </a:spcBef>
              <a:spcAft>
                <a:spcPts val="0"/>
              </a:spcAft>
              <a:buNone/>
            </a:pPr>
            <a:r>
              <a:rPr lang="en" sz="2100">
                <a:solidFill>
                  <a:srgbClr val="FFFFFF"/>
                </a:solidFill>
              </a:rPr>
              <a:t>2024 MLA Annual Convention</a:t>
            </a:r>
            <a:endParaRPr sz="2100">
              <a:solidFill>
                <a:srgbClr val="FFFFFF"/>
              </a:solidFill>
            </a:endParaRPr>
          </a:p>
          <a:p>
            <a:pPr indent="0" lvl="0" marL="0" rtl="0" algn="r">
              <a:lnSpc>
                <a:spcPct val="115000"/>
              </a:lnSpc>
              <a:spcBef>
                <a:spcPts val="0"/>
              </a:spcBef>
              <a:spcAft>
                <a:spcPts val="0"/>
              </a:spcAft>
              <a:buNone/>
            </a:pPr>
            <a:r>
              <a:rPr lang="en" sz="2100">
                <a:solidFill>
                  <a:srgbClr val="FFFFFF"/>
                </a:solidFill>
              </a:rPr>
              <a:t>January 4th-7th 2024 Philadelphia, PA</a:t>
            </a:r>
            <a:endParaRPr sz="2100">
              <a:solidFill>
                <a:srgbClr val="FFFFFF"/>
              </a:solidFill>
            </a:endParaRPr>
          </a:p>
          <a:p>
            <a:pPr indent="0" lvl="0" marL="0" rtl="0" algn="r">
              <a:lnSpc>
                <a:spcPct val="115000"/>
              </a:lnSpc>
              <a:spcBef>
                <a:spcPts val="0"/>
              </a:spcBef>
              <a:spcAft>
                <a:spcPts val="0"/>
              </a:spcAft>
              <a:buNone/>
            </a:pPr>
            <a:r>
              <a:rPr lang="en" sz="1800">
                <a:solidFill>
                  <a:srgbClr val="FFFFFF"/>
                </a:solidFill>
              </a:rPr>
              <a:t>https://github.com/jon-chun/mla-generative-ai</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rPr lang="en"/>
              <a:t>&amp;</a:t>
            </a:r>
            <a:endParaRPr/>
          </a:p>
          <a:p>
            <a:pPr indent="0" lvl="0" marL="0" rtl="0" algn="l">
              <a:spcBef>
                <a:spcPts val="0"/>
              </a:spcBef>
              <a:spcAft>
                <a:spcPts val="0"/>
              </a:spcAft>
              <a:buNone/>
            </a:pPr>
            <a:r>
              <a:rPr lang="en"/>
              <a:t>Outcomes</a:t>
            </a:r>
            <a:endParaRPr/>
          </a:p>
        </p:txBody>
      </p:sp>
      <p:sp>
        <p:nvSpPr>
          <p:cNvPr id="152" name="Google Shape;152;p22"/>
          <p:cNvSpPr txBox="1"/>
          <p:nvPr>
            <p:ph idx="4294967295" type="body"/>
          </p:nvPr>
        </p:nvSpPr>
        <p:spPr>
          <a:xfrm>
            <a:off x="4149425" y="155075"/>
            <a:ext cx="4875600" cy="4847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Intellectual Framework</a:t>
            </a:r>
            <a:endParaRPr sz="2000">
              <a:solidFill>
                <a:schemeClr val="dk2"/>
              </a:solidFill>
            </a:endParaRPr>
          </a:p>
          <a:p>
            <a:pPr indent="-355600" lvl="1" marL="914400" rtl="0" algn="l">
              <a:spcBef>
                <a:spcPts val="1000"/>
              </a:spcBef>
              <a:spcAft>
                <a:spcPts val="0"/>
              </a:spcAft>
              <a:buClr>
                <a:schemeClr val="dk2"/>
              </a:buClr>
              <a:buSzPts val="2000"/>
              <a:buChar char="○"/>
            </a:pPr>
            <a:r>
              <a:rPr lang="en" sz="2000"/>
              <a:t>Key Abstractions</a:t>
            </a:r>
            <a:endParaRPr sz="2000"/>
          </a:p>
          <a:p>
            <a:pPr indent="-355600" lvl="1" marL="914400" rtl="0" algn="l">
              <a:spcBef>
                <a:spcPts val="1000"/>
              </a:spcBef>
              <a:spcAft>
                <a:spcPts val="0"/>
              </a:spcAft>
              <a:buClr>
                <a:schemeClr val="dk2"/>
              </a:buClr>
              <a:buSzPts val="2000"/>
              <a:buChar char="○"/>
            </a:pPr>
            <a:r>
              <a:rPr lang="en" sz="2000">
                <a:solidFill>
                  <a:schemeClr val="dk2"/>
                </a:solidFill>
              </a:rPr>
              <a:t>Many Model</a:t>
            </a:r>
            <a:r>
              <a:rPr lang="en" sz="2000"/>
              <a:t> Thinkers</a:t>
            </a:r>
            <a:endParaRPr sz="2000"/>
          </a:p>
          <a:p>
            <a:pPr indent="-355600" lvl="1" marL="914400" rtl="0" algn="l">
              <a:spcBef>
                <a:spcPts val="1000"/>
              </a:spcBef>
              <a:spcAft>
                <a:spcPts val="0"/>
              </a:spcAft>
              <a:buClr>
                <a:schemeClr val="dk2"/>
              </a:buClr>
              <a:buSzPts val="2000"/>
              <a:buChar char="○"/>
            </a:pPr>
            <a:r>
              <a:rPr lang="en" sz="2000"/>
              <a:t>Think Critically &amp; Thrive</a:t>
            </a:r>
            <a:endParaRPr sz="2000"/>
          </a:p>
          <a:p>
            <a:pPr indent="-355600" lvl="0" marL="457200" rtl="0" algn="l">
              <a:spcBef>
                <a:spcPts val="1000"/>
              </a:spcBef>
              <a:spcAft>
                <a:spcPts val="0"/>
              </a:spcAft>
              <a:buClr>
                <a:schemeClr val="dk2"/>
              </a:buClr>
              <a:buSzPts val="2000"/>
              <a:buChar char="●"/>
            </a:pPr>
            <a:r>
              <a:rPr lang="en" sz="2000"/>
              <a:t>Synthesize/Applied Humanities</a:t>
            </a:r>
            <a:endParaRPr sz="2000"/>
          </a:p>
          <a:p>
            <a:pPr indent="-355600" lvl="1" marL="914400" rtl="0" algn="l">
              <a:spcBef>
                <a:spcPts val="1000"/>
              </a:spcBef>
              <a:spcAft>
                <a:spcPts val="0"/>
              </a:spcAft>
              <a:buClr>
                <a:schemeClr val="dk2"/>
              </a:buClr>
              <a:buSzPts val="2000"/>
              <a:buChar char="○"/>
            </a:pPr>
            <a:r>
              <a:rPr lang="en" sz="2000">
                <a:solidFill>
                  <a:schemeClr val="dk2"/>
                </a:solidFill>
              </a:rPr>
              <a:t>Find Stories in Data</a:t>
            </a:r>
            <a:r>
              <a:rPr lang="en" sz="2000"/>
              <a:t> &amp; Visualize</a:t>
            </a:r>
            <a:endParaRPr sz="2000"/>
          </a:p>
          <a:p>
            <a:pPr indent="-355600" lvl="1" marL="914400" rtl="0" algn="l">
              <a:spcBef>
                <a:spcPts val="1000"/>
              </a:spcBef>
              <a:spcAft>
                <a:spcPts val="0"/>
              </a:spcAft>
              <a:buClr>
                <a:schemeClr val="dk2"/>
              </a:buClr>
              <a:buSzPts val="2000"/>
              <a:buChar char="○"/>
            </a:pPr>
            <a:r>
              <a:rPr lang="en" sz="2000"/>
              <a:t>Testable Theories</a:t>
            </a:r>
            <a:endParaRPr sz="2000"/>
          </a:p>
          <a:p>
            <a:pPr indent="-355600" lvl="1" marL="914400" rtl="0" algn="l">
              <a:spcBef>
                <a:spcPts val="1000"/>
              </a:spcBef>
              <a:spcAft>
                <a:spcPts val="0"/>
              </a:spcAft>
              <a:buClr>
                <a:schemeClr val="dk2"/>
              </a:buClr>
              <a:buSzPts val="2000"/>
              <a:buChar char="○"/>
            </a:pPr>
            <a:r>
              <a:rPr lang="en" sz="2000"/>
              <a:t>Operationalize &amp; Effect Change</a:t>
            </a:r>
            <a:endParaRPr sz="2000">
              <a:solidFill>
                <a:schemeClr val="dk2"/>
              </a:solidFill>
            </a:endParaRPr>
          </a:p>
          <a:p>
            <a:pPr indent="-355600" lvl="0" marL="457200" rtl="0" algn="l">
              <a:spcBef>
                <a:spcPts val="1000"/>
              </a:spcBef>
              <a:spcAft>
                <a:spcPts val="1000"/>
              </a:spcAft>
              <a:buClr>
                <a:schemeClr val="dk2"/>
              </a:buClr>
              <a:buSzPts val="2000"/>
              <a:buChar char="●"/>
            </a:pPr>
            <a:r>
              <a:rPr lang="en" sz="2000"/>
              <a:t>Grad School / Opportunities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160550" y="1151100"/>
            <a:ext cx="4291200" cy="197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Research</a:t>
            </a:r>
            <a:endParaRPr/>
          </a:p>
          <a:p>
            <a:pPr indent="0" lvl="0" marL="0" rtl="0" algn="ctr">
              <a:spcBef>
                <a:spcPts val="0"/>
              </a:spcBef>
              <a:spcAft>
                <a:spcPts val="0"/>
              </a:spcAft>
              <a:buNone/>
            </a:pPr>
            <a:r>
              <a:rPr lang="en"/>
              <a:t>Methodology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5212750" y="1191500"/>
            <a:ext cx="4733425" cy="3563951"/>
          </a:xfrm>
          <a:prstGeom prst="rect">
            <a:avLst/>
          </a:prstGeom>
          <a:noFill/>
          <a:ln>
            <a:noFill/>
          </a:ln>
        </p:spPr>
      </p:pic>
      <p:pic>
        <p:nvPicPr>
          <p:cNvPr id="163" name="Google Shape;163;p24"/>
          <p:cNvPicPr preferRelativeResize="0"/>
          <p:nvPr/>
        </p:nvPicPr>
        <p:blipFill>
          <a:blip r:embed="rId4">
            <a:alphaModFix/>
          </a:blip>
          <a:stretch>
            <a:fillRect/>
          </a:stretch>
        </p:blipFill>
        <p:spPr>
          <a:xfrm>
            <a:off x="228725" y="1191500"/>
            <a:ext cx="4733425" cy="3563928"/>
          </a:xfrm>
          <a:prstGeom prst="rect">
            <a:avLst/>
          </a:prstGeom>
          <a:noFill/>
          <a:ln>
            <a:noFill/>
          </a:ln>
        </p:spPr>
      </p:pic>
      <p:sp>
        <p:nvSpPr>
          <p:cNvPr id="164" name="Google Shape;164;p24"/>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Poster Sessions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5"/>
          <p:cNvPicPr preferRelativeResize="0"/>
          <p:nvPr/>
        </p:nvPicPr>
        <p:blipFill rotWithShape="1">
          <a:blip r:embed="rId3">
            <a:alphaModFix/>
          </a:blip>
          <a:srcRect b="0" l="0" r="0" t="6559"/>
          <a:stretch/>
        </p:blipFill>
        <p:spPr>
          <a:xfrm>
            <a:off x="3649000" y="705000"/>
            <a:ext cx="5495000" cy="4266275"/>
          </a:xfrm>
          <a:prstGeom prst="rect">
            <a:avLst/>
          </a:prstGeom>
          <a:noFill/>
          <a:ln>
            <a:noFill/>
          </a:ln>
        </p:spPr>
      </p:pic>
      <p:sp>
        <p:nvSpPr>
          <p:cNvPr id="170" name="Google Shape;170;p25"/>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https://wr1ter.com/research-paper</a:t>
            </a:r>
            <a:endParaRPr sz="900">
              <a:solidFill>
                <a:schemeClr val="dk2"/>
              </a:solidFill>
              <a:latin typeface="Roboto"/>
              <a:ea typeface="Roboto"/>
              <a:cs typeface="Roboto"/>
              <a:sym typeface="Roboto"/>
            </a:endParaRPr>
          </a:p>
        </p:txBody>
      </p:sp>
      <p:pic>
        <p:nvPicPr>
          <p:cNvPr id="171" name="Google Shape;171;p25"/>
          <p:cNvPicPr preferRelativeResize="0"/>
          <p:nvPr/>
        </p:nvPicPr>
        <p:blipFill rotWithShape="1">
          <a:blip r:embed="rId4">
            <a:alphaModFix/>
          </a:blip>
          <a:srcRect b="0" l="11712" r="12432" t="0"/>
          <a:stretch/>
        </p:blipFill>
        <p:spPr>
          <a:xfrm>
            <a:off x="81275" y="780450"/>
            <a:ext cx="3567725" cy="4122835"/>
          </a:xfrm>
          <a:prstGeom prst="rect">
            <a:avLst/>
          </a:prstGeom>
          <a:noFill/>
          <a:ln>
            <a:noFill/>
          </a:ln>
        </p:spPr>
      </p:pic>
      <p:sp>
        <p:nvSpPr>
          <p:cNvPr id="172" name="Google Shape;172;p25"/>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AI Research Paper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https://cap.csail.mit.edu/student-poster-presentations</a:t>
            </a:r>
            <a:endParaRPr sz="900">
              <a:solidFill>
                <a:schemeClr val="dk2"/>
              </a:solidFill>
              <a:latin typeface="Roboto"/>
              <a:ea typeface="Roboto"/>
              <a:cs typeface="Roboto"/>
              <a:sym typeface="Roboto"/>
            </a:endParaRPr>
          </a:p>
        </p:txBody>
      </p:sp>
      <p:pic>
        <p:nvPicPr>
          <p:cNvPr id="178" name="Google Shape;178;p26"/>
          <p:cNvPicPr preferRelativeResize="0"/>
          <p:nvPr/>
        </p:nvPicPr>
        <p:blipFill>
          <a:blip r:embed="rId3">
            <a:alphaModFix/>
          </a:blip>
          <a:stretch>
            <a:fillRect/>
          </a:stretch>
        </p:blipFill>
        <p:spPr>
          <a:xfrm>
            <a:off x="1666926" y="937648"/>
            <a:ext cx="6998252" cy="3936525"/>
          </a:xfrm>
          <a:prstGeom prst="rect">
            <a:avLst/>
          </a:prstGeom>
          <a:noFill/>
          <a:ln>
            <a:noFill/>
          </a:ln>
        </p:spPr>
      </p:pic>
      <p:sp>
        <p:nvSpPr>
          <p:cNvPr id="179" name="Google Shape;179;p26"/>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AI Research Poster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https://www.quora.com/What-is-the-structure-of-research-papers-article</a:t>
            </a:r>
            <a:endParaRPr sz="900">
              <a:solidFill>
                <a:schemeClr val="dk2"/>
              </a:solidFill>
              <a:latin typeface="Roboto"/>
              <a:ea typeface="Roboto"/>
              <a:cs typeface="Roboto"/>
              <a:sym typeface="Roboto"/>
            </a:endParaRPr>
          </a:p>
        </p:txBody>
      </p:sp>
      <p:pic>
        <p:nvPicPr>
          <p:cNvPr id="185" name="Google Shape;185;p27"/>
          <p:cNvPicPr preferRelativeResize="0"/>
          <p:nvPr/>
        </p:nvPicPr>
        <p:blipFill>
          <a:blip r:embed="rId3">
            <a:alphaModFix/>
          </a:blip>
          <a:stretch>
            <a:fillRect/>
          </a:stretch>
        </p:blipFill>
        <p:spPr>
          <a:xfrm>
            <a:off x="172225" y="76200"/>
            <a:ext cx="4214090" cy="4991100"/>
          </a:xfrm>
          <a:prstGeom prst="rect">
            <a:avLst/>
          </a:prstGeom>
          <a:noFill/>
          <a:ln>
            <a:noFill/>
          </a:ln>
        </p:spPr>
      </p:pic>
      <p:sp>
        <p:nvSpPr>
          <p:cNvPr id="186" name="Google Shape;186;p27"/>
          <p:cNvSpPr txBox="1"/>
          <p:nvPr>
            <p:ph idx="4294967295" type="title"/>
          </p:nvPr>
        </p:nvSpPr>
        <p:spPr>
          <a:xfrm>
            <a:off x="5224775" y="816600"/>
            <a:ext cx="3285900" cy="284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Distilling</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Papers</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To</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Posters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https://www.turing.com/kb/how-to-write-research-paper-in-machine-learning-area</a:t>
            </a:r>
            <a:endParaRPr sz="900">
              <a:solidFill>
                <a:schemeClr val="dk2"/>
              </a:solidFill>
              <a:latin typeface="Roboto"/>
              <a:ea typeface="Roboto"/>
              <a:cs typeface="Roboto"/>
              <a:sym typeface="Roboto"/>
            </a:endParaRPr>
          </a:p>
        </p:txBody>
      </p:sp>
      <p:pic>
        <p:nvPicPr>
          <p:cNvPr id="192" name="Google Shape;192;p28"/>
          <p:cNvPicPr preferRelativeResize="0"/>
          <p:nvPr/>
        </p:nvPicPr>
        <p:blipFill>
          <a:blip r:embed="rId3">
            <a:alphaModFix/>
          </a:blip>
          <a:stretch>
            <a:fillRect/>
          </a:stretch>
        </p:blipFill>
        <p:spPr>
          <a:xfrm>
            <a:off x="152400" y="152400"/>
            <a:ext cx="5376333" cy="4838700"/>
          </a:xfrm>
          <a:prstGeom prst="rect">
            <a:avLst/>
          </a:prstGeom>
          <a:noFill/>
          <a:ln>
            <a:noFill/>
          </a:ln>
        </p:spPr>
      </p:pic>
      <p:sp>
        <p:nvSpPr>
          <p:cNvPr id="193" name="Google Shape;193;p28"/>
          <p:cNvSpPr txBox="1"/>
          <p:nvPr>
            <p:ph idx="4294967295" type="title"/>
          </p:nvPr>
        </p:nvSpPr>
        <p:spPr>
          <a:xfrm>
            <a:off x="6542850" y="1560900"/>
            <a:ext cx="1843200" cy="202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a:t>
            </a:r>
            <a:endParaRPr/>
          </a:p>
          <a:p>
            <a:pPr indent="0" lvl="0" marL="0" rtl="0" algn="r">
              <a:spcBef>
                <a:spcPts val="0"/>
              </a:spcBef>
              <a:spcAft>
                <a:spcPts val="0"/>
              </a:spcAft>
              <a:buNone/>
            </a:pPr>
            <a:r>
              <a:rPr lang="en"/>
              <a:t>New</a:t>
            </a:r>
            <a:endParaRPr/>
          </a:p>
          <a:p>
            <a:pPr indent="0" lvl="0" marL="0" rtl="0" algn="r">
              <a:spcBef>
                <a:spcPts val="0"/>
              </a:spcBef>
              <a:spcAft>
                <a:spcPts val="0"/>
              </a:spcAft>
              <a:buNone/>
            </a:pPr>
            <a:r>
              <a:rPr lang="en"/>
              <a:t>Writing </a:t>
            </a:r>
            <a:endParaRPr/>
          </a:p>
          <a:p>
            <a:pPr indent="0" lvl="0" marL="0" rtl="0" algn="r">
              <a:spcBef>
                <a:spcPts val="0"/>
              </a:spcBef>
              <a:spcAft>
                <a:spcPts val="0"/>
              </a:spcAft>
              <a:buNone/>
            </a:pPr>
            <a:r>
              <a:rPr lang="en"/>
              <a:t>Process</a:t>
            </a:r>
            <a:endParaRPr/>
          </a:p>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https://www.turing.com/kb/how-to-write-research-paper-in-machine-learning-area</a:t>
            </a:r>
            <a:endParaRPr sz="900">
              <a:solidFill>
                <a:schemeClr val="dk2"/>
              </a:solidFill>
              <a:latin typeface="Roboto"/>
              <a:ea typeface="Roboto"/>
              <a:cs typeface="Roboto"/>
              <a:sym typeface="Roboto"/>
            </a:endParaRPr>
          </a:p>
        </p:txBody>
      </p:sp>
      <p:pic>
        <p:nvPicPr>
          <p:cNvPr id="199" name="Google Shape;199;p29"/>
          <p:cNvPicPr preferRelativeResize="0"/>
          <p:nvPr/>
        </p:nvPicPr>
        <p:blipFill>
          <a:blip r:embed="rId3">
            <a:alphaModFix/>
          </a:blip>
          <a:stretch>
            <a:fillRect/>
          </a:stretch>
        </p:blipFill>
        <p:spPr>
          <a:xfrm>
            <a:off x="152400" y="152400"/>
            <a:ext cx="6451599" cy="4838700"/>
          </a:xfrm>
          <a:prstGeom prst="rect">
            <a:avLst/>
          </a:prstGeom>
          <a:noFill/>
          <a:ln>
            <a:noFill/>
          </a:ln>
        </p:spPr>
      </p:pic>
      <p:sp>
        <p:nvSpPr>
          <p:cNvPr id="200" name="Google Shape;200;p29"/>
          <p:cNvSpPr txBox="1"/>
          <p:nvPr>
            <p:ph idx="4294967295" type="title"/>
          </p:nvPr>
        </p:nvSpPr>
        <p:spPr>
          <a:xfrm>
            <a:off x="6949175" y="1523250"/>
            <a:ext cx="1635300" cy="209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Topics</a:t>
            </a:r>
            <a:endParaRPr/>
          </a:p>
          <a:p>
            <a:pPr indent="0" lvl="0" marL="0" rtl="0" algn="r">
              <a:spcBef>
                <a:spcPts val="0"/>
              </a:spcBef>
              <a:spcAft>
                <a:spcPts val="0"/>
              </a:spcAft>
              <a:buNone/>
            </a:pPr>
            <a:r>
              <a:rPr lang="en"/>
              <a:t>&amp;</a:t>
            </a:r>
            <a:endParaRPr/>
          </a:p>
          <a:p>
            <a:pPr indent="0" lvl="0" marL="0" rtl="0" algn="r">
              <a:spcBef>
                <a:spcPts val="0"/>
              </a:spcBef>
              <a:spcAft>
                <a:spcPts val="0"/>
              </a:spcAft>
              <a:buNone/>
            </a:pPr>
            <a:r>
              <a:rPr lang="en"/>
              <a:t>Genres</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160550" y="1151100"/>
            <a:ext cx="4291200" cy="269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Information Architecture</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Editing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https://mindthegraph.com/blog/scientific-posters-everything-you-need-to-know/</a:t>
            </a:r>
            <a:endParaRPr sz="900">
              <a:solidFill>
                <a:schemeClr val="dk2"/>
              </a:solidFill>
              <a:latin typeface="Roboto"/>
              <a:ea typeface="Roboto"/>
              <a:cs typeface="Roboto"/>
              <a:sym typeface="Roboto"/>
            </a:endParaRPr>
          </a:p>
        </p:txBody>
      </p:sp>
      <p:pic>
        <p:nvPicPr>
          <p:cNvPr id="211" name="Google Shape;211;p31"/>
          <p:cNvPicPr preferRelativeResize="0"/>
          <p:nvPr/>
        </p:nvPicPr>
        <p:blipFill>
          <a:blip r:embed="rId3">
            <a:alphaModFix/>
          </a:blip>
          <a:stretch>
            <a:fillRect/>
          </a:stretch>
        </p:blipFill>
        <p:spPr>
          <a:xfrm>
            <a:off x="472200" y="212963"/>
            <a:ext cx="8199601" cy="471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93" name="Google Shape;93;p14"/>
          <p:cNvSpPr txBox="1"/>
          <p:nvPr>
            <p:ph idx="4294967295" type="body"/>
          </p:nvPr>
        </p:nvSpPr>
        <p:spPr>
          <a:xfrm>
            <a:off x="4149425" y="155075"/>
            <a:ext cx="4875600" cy="4847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chemeClr val="dk2"/>
              </a:buClr>
              <a:buSzPts val="2300"/>
              <a:buChar char="●"/>
            </a:pPr>
            <a:r>
              <a:rPr lang="en" sz="2300"/>
              <a:t>Introduction</a:t>
            </a:r>
            <a:endParaRPr sz="2300"/>
          </a:p>
          <a:p>
            <a:pPr indent="0" lvl="0" marL="0" rtl="0" algn="l">
              <a:spcBef>
                <a:spcPts val="1600"/>
              </a:spcBef>
              <a:spcAft>
                <a:spcPts val="0"/>
              </a:spcAft>
              <a:buNone/>
            </a:pPr>
            <a:r>
              <a:t/>
            </a:r>
            <a:endParaRPr sz="2300"/>
          </a:p>
          <a:p>
            <a:pPr indent="-374650" lvl="0" marL="457200" rtl="0" algn="l">
              <a:spcBef>
                <a:spcPts val="1600"/>
              </a:spcBef>
              <a:spcAft>
                <a:spcPts val="0"/>
              </a:spcAft>
              <a:buClr>
                <a:schemeClr val="dk2"/>
              </a:buClr>
              <a:buSzPts val="2300"/>
              <a:buChar char="●"/>
            </a:pPr>
            <a:r>
              <a:rPr lang="en" sz="2300"/>
              <a:t>Human-Centered AI</a:t>
            </a:r>
            <a:endParaRPr sz="2300"/>
          </a:p>
          <a:p>
            <a:pPr indent="0" lvl="0" marL="914400" rtl="0" algn="l">
              <a:spcBef>
                <a:spcPts val="1600"/>
              </a:spcBef>
              <a:spcAft>
                <a:spcPts val="0"/>
              </a:spcAft>
              <a:buNone/>
            </a:pPr>
            <a:r>
              <a:t/>
            </a:r>
            <a:endParaRPr sz="2300"/>
          </a:p>
          <a:p>
            <a:pPr indent="-374650" lvl="0" marL="457200" rtl="0" algn="l">
              <a:spcBef>
                <a:spcPts val="1600"/>
              </a:spcBef>
              <a:spcAft>
                <a:spcPts val="0"/>
              </a:spcAft>
              <a:buClr>
                <a:schemeClr val="dk2"/>
              </a:buClr>
              <a:buSzPts val="2300"/>
              <a:buChar char="●"/>
            </a:pPr>
            <a:r>
              <a:rPr lang="en" sz="2300"/>
              <a:t>Research Methodology</a:t>
            </a:r>
            <a:endParaRPr sz="2300"/>
          </a:p>
          <a:p>
            <a:pPr indent="0" lvl="0" marL="0" rtl="0" algn="l">
              <a:spcBef>
                <a:spcPts val="1600"/>
              </a:spcBef>
              <a:spcAft>
                <a:spcPts val="0"/>
              </a:spcAft>
              <a:buNone/>
            </a:pPr>
            <a:r>
              <a:t/>
            </a:r>
            <a:endParaRPr sz="2300"/>
          </a:p>
          <a:p>
            <a:pPr indent="-374650" lvl="0" marL="457200" rtl="0" algn="l">
              <a:spcBef>
                <a:spcPts val="1600"/>
              </a:spcBef>
              <a:spcAft>
                <a:spcPts val="0"/>
              </a:spcAft>
              <a:buClr>
                <a:schemeClr val="dk2"/>
              </a:buClr>
              <a:buSzPts val="2300"/>
              <a:buChar char="●"/>
            </a:pPr>
            <a:r>
              <a:rPr lang="en" sz="2300"/>
              <a:t>Information Design &amp; Editing</a:t>
            </a:r>
            <a:endParaRPr sz="2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2"/>
          <p:cNvPicPr preferRelativeResize="0"/>
          <p:nvPr/>
        </p:nvPicPr>
        <p:blipFill rotWithShape="1">
          <a:blip r:embed="rId3">
            <a:alphaModFix/>
          </a:blip>
          <a:srcRect b="4206" l="34801" r="3527" t="17460"/>
          <a:stretch/>
        </p:blipFill>
        <p:spPr>
          <a:xfrm>
            <a:off x="241150" y="889513"/>
            <a:ext cx="4330850" cy="3974075"/>
          </a:xfrm>
          <a:prstGeom prst="rect">
            <a:avLst/>
          </a:prstGeom>
          <a:noFill/>
          <a:ln>
            <a:noFill/>
          </a:ln>
        </p:spPr>
      </p:pic>
      <p:sp>
        <p:nvSpPr>
          <p:cNvPr id="217" name="Google Shape;217;p32"/>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https://www.edrawmax.com/article/what-is-research-poster.html</a:t>
            </a:r>
            <a:endParaRPr sz="900">
              <a:solidFill>
                <a:schemeClr val="dk2"/>
              </a:solidFill>
              <a:latin typeface="Roboto"/>
              <a:ea typeface="Roboto"/>
              <a:cs typeface="Roboto"/>
              <a:sym typeface="Roboto"/>
            </a:endParaRPr>
          </a:p>
        </p:txBody>
      </p:sp>
      <p:pic>
        <p:nvPicPr>
          <p:cNvPr id="218" name="Google Shape;218;p32"/>
          <p:cNvPicPr preferRelativeResize="0"/>
          <p:nvPr/>
        </p:nvPicPr>
        <p:blipFill>
          <a:blip r:embed="rId4">
            <a:alphaModFix/>
          </a:blip>
          <a:stretch>
            <a:fillRect/>
          </a:stretch>
        </p:blipFill>
        <p:spPr>
          <a:xfrm>
            <a:off x="4984540" y="1583075"/>
            <a:ext cx="3881984" cy="2586963"/>
          </a:xfrm>
          <a:prstGeom prst="rect">
            <a:avLst/>
          </a:prstGeom>
          <a:noFill/>
          <a:ln>
            <a:noFill/>
          </a:ln>
        </p:spPr>
      </p:pic>
      <p:sp>
        <p:nvSpPr>
          <p:cNvPr id="219" name="Google Shape;219;p32"/>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Psychology &amp; Information Architecture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nvSpPr>
        <p:spPr>
          <a:xfrm>
            <a:off x="2975100" y="4770875"/>
            <a:ext cx="6184200" cy="3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https://paperpile.com/g/scientific-poster</a:t>
            </a:r>
            <a:r>
              <a:rPr lang="en" sz="900">
                <a:solidFill>
                  <a:schemeClr val="dk2"/>
                </a:solidFill>
                <a:latin typeface="Roboto"/>
                <a:ea typeface="Roboto"/>
                <a:cs typeface="Roboto"/>
                <a:sym typeface="Roboto"/>
              </a:rPr>
              <a:t>/</a:t>
            </a:r>
            <a:endParaRPr sz="900">
              <a:solidFill>
                <a:schemeClr val="dk2"/>
              </a:solidFill>
              <a:latin typeface="Roboto"/>
              <a:ea typeface="Roboto"/>
              <a:cs typeface="Roboto"/>
              <a:sym typeface="Roboto"/>
            </a:endParaRPr>
          </a:p>
          <a:p>
            <a:pPr indent="0" lvl="0" marL="0" rtl="0" algn="r">
              <a:spcBef>
                <a:spcPts val="0"/>
              </a:spcBef>
              <a:spcAft>
                <a:spcPts val="0"/>
              </a:spcAft>
              <a:buNone/>
            </a:pPr>
            <a:r>
              <a:rPr lang="en" sz="900"/>
              <a:t>https://www.zekagraphic.com/12-principles-of-graphic-design/</a:t>
            </a:r>
            <a:endParaRPr sz="900">
              <a:solidFill>
                <a:schemeClr val="dk2"/>
              </a:solidFill>
              <a:latin typeface="Roboto"/>
              <a:ea typeface="Roboto"/>
              <a:cs typeface="Roboto"/>
              <a:sym typeface="Roboto"/>
            </a:endParaRPr>
          </a:p>
        </p:txBody>
      </p:sp>
      <p:pic>
        <p:nvPicPr>
          <p:cNvPr id="225" name="Google Shape;225;p33"/>
          <p:cNvPicPr preferRelativeResize="0"/>
          <p:nvPr/>
        </p:nvPicPr>
        <p:blipFill>
          <a:blip r:embed="rId3">
            <a:alphaModFix/>
          </a:blip>
          <a:stretch>
            <a:fillRect/>
          </a:stretch>
        </p:blipFill>
        <p:spPr>
          <a:xfrm>
            <a:off x="5123133" y="770250"/>
            <a:ext cx="2719241" cy="3927376"/>
          </a:xfrm>
          <a:prstGeom prst="rect">
            <a:avLst/>
          </a:prstGeom>
          <a:noFill/>
          <a:ln>
            <a:noFill/>
          </a:ln>
        </p:spPr>
      </p:pic>
      <p:pic>
        <p:nvPicPr>
          <p:cNvPr id="226" name="Google Shape;226;p33"/>
          <p:cNvPicPr preferRelativeResize="0"/>
          <p:nvPr/>
        </p:nvPicPr>
        <p:blipFill rotWithShape="1">
          <a:blip r:embed="rId4">
            <a:alphaModFix/>
          </a:blip>
          <a:srcRect b="5781" l="0" r="0" t="11272"/>
          <a:stretch/>
        </p:blipFill>
        <p:spPr>
          <a:xfrm>
            <a:off x="406325" y="0"/>
            <a:ext cx="3106428" cy="5143501"/>
          </a:xfrm>
          <a:prstGeom prst="rect">
            <a:avLst/>
          </a:prstGeom>
          <a:noFill/>
          <a:ln>
            <a:noFill/>
          </a:ln>
        </p:spPr>
      </p:pic>
      <p:sp>
        <p:nvSpPr>
          <p:cNvPr id="227" name="Google Shape;227;p33"/>
          <p:cNvSpPr txBox="1"/>
          <p:nvPr>
            <p:ph idx="4294967295" type="title"/>
          </p:nvPr>
        </p:nvSpPr>
        <p:spPr>
          <a:xfrm>
            <a:off x="4193450" y="7050"/>
            <a:ext cx="45786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 Design Principles</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https://eazybi.com/blog/data-visualization-and-chart-types</a:t>
            </a:r>
            <a:endParaRPr sz="900">
              <a:solidFill>
                <a:schemeClr val="dk2"/>
              </a:solidFill>
              <a:latin typeface="Roboto"/>
              <a:ea typeface="Roboto"/>
              <a:cs typeface="Roboto"/>
              <a:sym typeface="Roboto"/>
            </a:endParaRPr>
          </a:p>
        </p:txBody>
      </p:sp>
      <p:pic>
        <p:nvPicPr>
          <p:cNvPr id="233" name="Google Shape;233;p34"/>
          <p:cNvPicPr preferRelativeResize="0"/>
          <p:nvPr/>
        </p:nvPicPr>
        <p:blipFill rotWithShape="1">
          <a:blip r:embed="rId3">
            <a:alphaModFix/>
          </a:blip>
          <a:srcRect b="0" l="0" r="0" t="6402"/>
          <a:stretch/>
        </p:blipFill>
        <p:spPr>
          <a:xfrm>
            <a:off x="130725" y="274075"/>
            <a:ext cx="6522800" cy="4595351"/>
          </a:xfrm>
          <a:prstGeom prst="rect">
            <a:avLst/>
          </a:prstGeom>
          <a:noFill/>
          <a:ln>
            <a:noFill/>
          </a:ln>
        </p:spPr>
      </p:pic>
      <p:sp>
        <p:nvSpPr>
          <p:cNvPr id="234" name="Google Shape;234;p34"/>
          <p:cNvSpPr txBox="1"/>
          <p:nvPr>
            <p:ph idx="4294967295" type="title"/>
          </p:nvPr>
        </p:nvSpPr>
        <p:spPr>
          <a:xfrm>
            <a:off x="7009200" y="1406325"/>
            <a:ext cx="1819200" cy="209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DataViz</a:t>
            </a:r>
            <a:endParaRPr/>
          </a:p>
          <a:p>
            <a:pPr indent="0" lvl="0" marL="0" rtl="0" algn="r">
              <a:spcBef>
                <a:spcPts val="0"/>
              </a:spcBef>
              <a:spcAft>
                <a:spcPts val="0"/>
              </a:spcAft>
              <a:buNone/>
            </a:pPr>
            <a:r>
              <a:rPr lang="en"/>
              <a:t>Best</a:t>
            </a:r>
            <a:endParaRPr/>
          </a:p>
          <a:p>
            <a:pPr indent="0" lvl="0" marL="0" rtl="0" algn="r">
              <a:spcBef>
                <a:spcPts val="0"/>
              </a:spcBef>
              <a:spcAft>
                <a:spcPts val="0"/>
              </a:spcAft>
              <a:buNone/>
            </a:pPr>
            <a:r>
              <a:rPr lang="en"/>
              <a:t>Practices</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https://informationisbeautiful.net/visualizations/worlds-biggest-data-breaches-hacks/#bysensitivity</a:t>
            </a:r>
            <a:endParaRPr sz="900">
              <a:solidFill>
                <a:schemeClr val="dk2"/>
              </a:solidFill>
              <a:latin typeface="Roboto"/>
              <a:ea typeface="Roboto"/>
              <a:cs typeface="Roboto"/>
              <a:sym typeface="Roboto"/>
            </a:endParaRPr>
          </a:p>
        </p:txBody>
      </p:sp>
      <p:pic>
        <p:nvPicPr>
          <p:cNvPr id="240" name="Google Shape;240;p35"/>
          <p:cNvPicPr preferRelativeResize="0"/>
          <p:nvPr/>
        </p:nvPicPr>
        <p:blipFill>
          <a:blip r:embed="rId3">
            <a:alphaModFix/>
          </a:blip>
          <a:stretch>
            <a:fillRect/>
          </a:stretch>
        </p:blipFill>
        <p:spPr>
          <a:xfrm>
            <a:off x="662900" y="43375"/>
            <a:ext cx="7883520" cy="486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Roboto"/>
                <a:ea typeface="Roboto"/>
                <a:cs typeface="Roboto"/>
                <a:sym typeface="Roboto"/>
              </a:rPr>
              <a:t>https://www.datalabsagency.com/2023/07/06/brand-guidelines-for-data/?v=7516fd43adaa</a:t>
            </a:r>
            <a:endParaRPr sz="900">
              <a:solidFill>
                <a:schemeClr val="dk2"/>
              </a:solidFill>
              <a:latin typeface="Roboto"/>
              <a:ea typeface="Roboto"/>
              <a:cs typeface="Roboto"/>
              <a:sym typeface="Roboto"/>
            </a:endParaRPr>
          </a:p>
        </p:txBody>
      </p:sp>
      <p:pic>
        <p:nvPicPr>
          <p:cNvPr id="246" name="Google Shape;246;p36"/>
          <p:cNvPicPr preferRelativeResize="0"/>
          <p:nvPr/>
        </p:nvPicPr>
        <p:blipFill>
          <a:blip r:embed="rId3">
            <a:alphaModFix/>
          </a:blip>
          <a:stretch>
            <a:fillRect/>
          </a:stretch>
        </p:blipFill>
        <p:spPr>
          <a:xfrm>
            <a:off x="804824" y="671576"/>
            <a:ext cx="7534352" cy="4238051"/>
          </a:xfrm>
          <a:prstGeom prst="rect">
            <a:avLst/>
          </a:prstGeom>
          <a:noFill/>
          <a:ln>
            <a:noFill/>
          </a:ln>
        </p:spPr>
      </p:pic>
      <p:sp>
        <p:nvSpPr>
          <p:cNvPr id="247" name="Google Shape;247;p36"/>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Infographic Makeovers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chemeClr val="dk2"/>
              </a:solidFill>
              <a:latin typeface="Roboto"/>
              <a:ea typeface="Roboto"/>
              <a:cs typeface="Roboto"/>
              <a:sym typeface="Roboto"/>
            </a:endParaRPr>
          </a:p>
        </p:txBody>
      </p:sp>
      <p:sp>
        <p:nvSpPr>
          <p:cNvPr id="253" name="Google Shape;253;p37"/>
          <p:cNvSpPr txBox="1"/>
          <p:nvPr>
            <p:ph idx="4294967295" type="title"/>
          </p:nvPr>
        </p:nvSpPr>
        <p:spPr>
          <a:xfrm>
            <a:off x="120900" y="976850"/>
            <a:ext cx="23982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endParaRPr/>
          </a:p>
          <a:p>
            <a:pPr indent="0" lvl="0" marL="0" rtl="0" algn="l">
              <a:spcBef>
                <a:spcPts val="0"/>
              </a:spcBef>
              <a:spcAft>
                <a:spcPts val="0"/>
              </a:spcAft>
              <a:buNone/>
            </a:pPr>
            <a:r>
              <a:rPr lang="en"/>
              <a:t>Human-</a:t>
            </a:r>
            <a:endParaRPr/>
          </a:p>
          <a:p>
            <a:pPr indent="0" lvl="0" marL="0" rtl="0" algn="l">
              <a:spcBef>
                <a:spcPts val="0"/>
              </a:spcBef>
              <a:spcAft>
                <a:spcPts val="0"/>
              </a:spcAft>
              <a:buNone/>
            </a:pPr>
            <a:r>
              <a:rPr lang="en"/>
              <a:t>Centered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STEM</a:t>
            </a:r>
            <a:endParaRPr/>
          </a:p>
          <a:p>
            <a:pPr indent="0" lvl="0" marL="0" rtl="0" algn="l">
              <a:spcBef>
                <a:spcPts val="0"/>
              </a:spcBef>
              <a:spcAft>
                <a:spcPts val="0"/>
              </a:spcAft>
              <a:buNone/>
            </a:pPr>
            <a:r>
              <a:t/>
            </a:r>
            <a:endParaRPr/>
          </a:p>
        </p:txBody>
      </p:sp>
      <p:pic>
        <p:nvPicPr>
          <p:cNvPr id="254" name="Google Shape;254;p37"/>
          <p:cNvPicPr preferRelativeResize="0"/>
          <p:nvPr/>
        </p:nvPicPr>
        <p:blipFill rotWithShape="1">
          <a:blip r:embed="rId3">
            <a:alphaModFix/>
          </a:blip>
          <a:srcRect b="0" l="0" r="1970" t="0"/>
          <a:stretch/>
        </p:blipFill>
        <p:spPr>
          <a:xfrm>
            <a:off x="2247350" y="238500"/>
            <a:ext cx="6835751" cy="4488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8"/>
          <p:cNvPicPr preferRelativeResize="0"/>
          <p:nvPr/>
        </p:nvPicPr>
        <p:blipFill>
          <a:blip r:embed="rId3">
            <a:alphaModFix/>
          </a:blip>
          <a:stretch>
            <a:fillRect/>
          </a:stretch>
        </p:blipFill>
        <p:spPr>
          <a:xfrm>
            <a:off x="2053425" y="707175"/>
            <a:ext cx="7103575" cy="3776025"/>
          </a:xfrm>
          <a:prstGeom prst="rect">
            <a:avLst/>
          </a:prstGeom>
          <a:noFill/>
          <a:ln>
            <a:noFill/>
          </a:ln>
        </p:spPr>
      </p:pic>
      <p:sp>
        <p:nvSpPr>
          <p:cNvPr id="260" name="Google Shape;260;p38"/>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chemeClr val="dk2"/>
              </a:solidFill>
              <a:latin typeface="Roboto"/>
              <a:ea typeface="Roboto"/>
              <a:cs typeface="Roboto"/>
              <a:sym typeface="Roboto"/>
            </a:endParaRPr>
          </a:p>
        </p:txBody>
      </p:sp>
      <p:sp>
        <p:nvSpPr>
          <p:cNvPr id="261" name="Google Shape;261;p38"/>
          <p:cNvSpPr txBox="1"/>
          <p:nvPr>
            <p:ph idx="4294967295" type="title"/>
          </p:nvPr>
        </p:nvSpPr>
        <p:spPr>
          <a:xfrm>
            <a:off x="120900" y="976850"/>
            <a:ext cx="23982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a:t>
            </a:r>
            <a:endParaRPr/>
          </a:p>
          <a:p>
            <a:pPr indent="0" lvl="0" marL="0" rtl="0" algn="l">
              <a:spcBef>
                <a:spcPts val="0"/>
              </a:spcBef>
              <a:spcAft>
                <a:spcPts val="0"/>
              </a:spcAft>
              <a:buNone/>
            </a:pPr>
            <a:r>
              <a:rPr lang="en"/>
              <a:t>Human-</a:t>
            </a:r>
            <a:endParaRPr/>
          </a:p>
          <a:p>
            <a:pPr indent="0" lvl="0" marL="0" rtl="0" algn="l">
              <a:spcBef>
                <a:spcPts val="0"/>
              </a:spcBef>
              <a:spcAft>
                <a:spcPts val="0"/>
              </a:spcAft>
              <a:buNone/>
            </a:pPr>
            <a:r>
              <a:rPr lang="en"/>
              <a:t>Centered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STEM</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1828600" y="571362"/>
            <a:ext cx="7315400" cy="3959475"/>
          </a:xfrm>
          <a:prstGeom prst="rect">
            <a:avLst/>
          </a:prstGeom>
          <a:noFill/>
          <a:ln>
            <a:noFill/>
          </a:ln>
        </p:spPr>
      </p:pic>
      <p:sp>
        <p:nvSpPr>
          <p:cNvPr id="267" name="Google Shape;267;p39"/>
          <p:cNvSpPr txBox="1"/>
          <p:nvPr/>
        </p:nvSpPr>
        <p:spPr>
          <a:xfrm>
            <a:off x="2975100" y="4909625"/>
            <a:ext cx="61842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chemeClr val="dk2"/>
              </a:solidFill>
              <a:latin typeface="Roboto"/>
              <a:ea typeface="Roboto"/>
              <a:cs typeface="Roboto"/>
              <a:sym typeface="Roboto"/>
            </a:endParaRPr>
          </a:p>
        </p:txBody>
      </p:sp>
      <p:sp>
        <p:nvSpPr>
          <p:cNvPr id="268" name="Google Shape;268;p39"/>
          <p:cNvSpPr txBox="1"/>
          <p:nvPr>
            <p:ph idx="4294967295" type="title"/>
          </p:nvPr>
        </p:nvSpPr>
        <p:spPr>
          <a:xfrm>
            <a:off x="120900" y="976850"/>
            <a:ext cx="23982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a:t>
            </a:r>
            <a:endParaRPr/>
          </a:p>
          <a:p>
            <a:pPr indent="0" lvl="0" marL="0" rtl="0" algn="l">
              <a:spcBef>
                <a:spcPts val="0"/>
              </a:spcBef>
              <a:spcAft>
                <a:spcPts val="0"/>
              </a:spcAft>
              <a:buNone/>
            </a:pPr>
            <a:r>
              <a:rPr lang="en"/>
              <a:t>Human-</a:t>
            </a:r>
            <a:endParaRPr/>
          </a:p>
          <a:p>
            <a:pPr indent="0" lvl="0" marL="0" rtl="0" algn="l">
              <a:spcBef>
                <a:spcPts val="0"/>
              </a:spcBef>
              <a:spcAft>
                <a:spcPts val="0"/>
              </a:spcAft>
              <a:buNone/>
            </a:pPr>
            <a:r>
              <a:rPr lang="en"/>
              <a:t>Centered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STEM</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265500" y="1151100"/>
            <a:ext cx="4045200" cy="194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Examples</a:t>
            </a:r>
            <a:endParaRPr/>
          </a:p>
        </p:txBody>
      </p:sp>
      <p:sp>
        <p:nvSpPr>
          <p:cNvPr id="274" name="Google Shape;274;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Papers</a:t>
            </a:r>
            <a:endParaRPr/>
          </a:p>
          <a:p>
            <a:pPr indent="-342900" lvl="0" marL="457200" rtl="0" algn="l">
              <a:spcBef>
                <a:spcPts val="0"/>
              </a:spcBef>
              <a:spcAft>
                <a:spcPts val="0"/>
              </a:spcAft>
              <a:buSzPts val="1800"/>
              <a:buChar char="●"/>
            </a:pPr>
            <a:r>
              <a:rPr lang="en"/>
              <a:t>Websites / Blogs</a:t>
            </a:r>
            <a:endParaRPr/>
          </a:p>
          <a:p>
            <a:pPr indent="-342900" lvl="0" marL="457200" rtl="0" algn="l">
              <a:spcBef>
                <a:spcPts val="0"/>
              </a:spcBef>
              <a:spcAft>
                <a:spcPts val="0"/>
              </a:spcAft>
              <a:buSzPts val="1800"/>
              <a:buChar char="●"/>
            </a:pPr>
            <a:r>
              <a:rPr lang="en"/>
              <a:t>Plays</a:t>
            </a:r>
            <a:endParaRPr/>
          </a:p>
          <a:p>
            <a:pPr indent="-342900" lvl="0" marL="457200" rtl="0" algn="l">
              <a:spcBef>
                <a:spcPts val="0"/>
              </a:spcBef>
              <a:spcAft>
                <a:spcPts val="0"/>
              </a:spcAft>
              <a:buSzPts val="1800"/>
              <a:buChar char="●"/>
            </a:pPr>
            <a:r>
              <a:rPr lang="en"/>
              <a:t>Films</a:t>
            </a:r>
            <a:endParaRPr/>
          </a:p>
          <a:p>
            <a:pPr indent="-342900" lvl="0" marL="457200" rtl="0" algn="l">
              <a:spcBef>
                <a:spcPts val="0"/>
              </a:spcBef>
              <a:spcAft>
                <a:spcPts val="0"/>
              </a:spcAft>
              <a:buSzPts val="1800"/>
              <a:buChar char="●"/>
            </a:pPr>
            <a:r>
              <a:rPr lang="en"/>
              <a:t>Art Installations</a:t>
            </a:r>
            <a:endParaRPr/>
          </a:p>
          <a:p>
            <a:pPr indent="-342900" lvl="0" marL="457200" rtl="0" algn="l">
              <a:spcBef>
                <a:spcPts val="0"/>
              </a:spcBef>
              <a:spcAft>
                <a:spcPts val="0"/>
              </a:spcAft>
              <a:buSzPts val="1800"/>
              <a:buChar char="●"/>
            </a:pPr>
            <a:r>
              <a:rPr lang="en"/>
              <a:t>Gallery Designs</a:t>
            </a:r>
            <a:endParaRPr/>
          </a:p>
          <a:p>
            <a:pPr indent="-342900" lvl="0" marL="457200" rtl="0" algn="l">
              <a:spcBef>
                <a:spcPts val="0"/>
              </a:spcBef>
              <a:spcAft>
                <a:spcPts val="0"/>
              </a:spcAft>
              <a:buSzPts val="1800"/>
              <a:buChar char="●"/>
            </a:pPr>
            <a:r>
              <a:rPr lang="en"/>
              <a:t>Community Engagements</a:t>
            </a:r>
            <a:endParaRPr/>
          </a:p>
          <a:p>
            <a:pPr indent="-342900" lvl="0" marL="457200" rtl="0" algn="l">
              <a:spcBef>
                <a:spcPts val="0"/>
              </a:spcBef>
              <a:spcAft>
                <a:spcPts val="0"/>
              </a:spcAft>
              <a:buSzPts val="1800"/>
              <a:buChar char="●"/>
            </a:pPr>
            <a:r>
              <a:rPr lang="en"/>
              <a:t>Independent Research</a:t>
            </a:r>
            <a:endParaRPr/>
          </a:p>
          <a:p>
            <a:pPr indent="-342900" lvl="0" marL="457200" rtl="0" algn="l">
              <a:spcBef>
                <a:spcPts val="0"/>
              </a:spcBef>
              <a:spcAft>
                <a:spcPts val="0"/>
              </a:spcAft>
              <a:buSzPts val="1800"/>
              <a:buChar char="●"/>
            </a:pPr>
            <a:r>
              <a:rPr lang="en"/>
              <a:t>Internships / Jobs</a:t>
            </a:r>
            <a:endParaRPr/>
          </a:p>
          <a:p>
            <a:pPr indent="-342900" lvl="0" marL="457200" rtl="0" algn="l">
              <a:spcBef>
                <a:spcPts val="0"/>
              </a:spcBef>
              <a:spcAft>
                <a:spcPts val="0"/>
              </a:spcAft>
              <a:buSzPts val="1800"/>
              <a:buChar char="●"/>
            </a:pPr>
            <a:r>
              <a:rPr lang="en"/>
              <a:t>Startups</a:t>
            </a:r>
            <a:endParaRPr/>
          </a:p>
          <a:p>
            <a:pPr indent="-342900" lvl="0" marL="457200" rtl="0" algn="l">
              <a:spcBef>
                <a:spcPts val="0"/>
              </a:spcBef>
              <a:spcAft>
                <a:spcPts val="0"/>
              </a:spcAft>
              <a:buSzPts val="1800"/>
              <a:buChar char="●"/>
            </a:pPr>
            <a:r>
              <a:rPr lang="en"/>
              <a:t>Guest Speakers</a:t>
            </a:r>
            <a:endParaRPr/>
          </a:p>
          <a:p>
            <a:pPr indent="-342900" lvl="0" marL="457200" rtl="0" algn="l">
              <a:spcBef>
                <a:spcPts val="0"/>
              </a:spcBef>
              <a:spcAft>
                <a:spcPts val="0"/>
              </a:spcAft>
              <a:buSzPts val="1800"/>
              <a:buChar char="●"/>
            </a:pPr>
            <a:r>
              <a:rPr lang="en"/>
              <a:t>Campus Roundtables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Shark Tank Pitch</a:t>
            </a:r>
            <a:r>
              <a:rPr lang="en"/>
              <a:t>: Alexander Gow</a:t>
            </a:r>
            <a:endParaRPr/>
          </a:p>
        </p:txBody>
      </p:sp>
      <p:pic>
        <p:nvPicPr>
          <p:cNvPr id="280" name="Google Shape;280;p41"/>
          <p:cNvPicPr preferRelativeResize="0"/>
          <p:nvPr/>
        </p:nvPicPr>
        <p:blipFill>
          <a:blip r:embed="rId3">
            <a:alphaModFix/>
          </a:blip>
          <a:stretch>
            <a:fillRect/>
          </a:stretch>
        </p:blipFill>
        <p:spPr>
          <a:xfrm>
            <a:off x="429000" y="1017800"/>
            <a:ext cx="8286000" cy="414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265500" y="1151100"/>
            <a:ext cx="4045200" cy="235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DH@Kenyon</a:t>
            </a:r>
            <a:endParaRPr/>
          </a:p>
        </p:txBody>
      </p:sp>
      <p:pic>
        <p:nvPicPr>
          <p:cNvPr id="99" name="Google Shape;99;p15"/>
          <p:cNvPicPr preferRelativeResize="0"/>
          <p:nvPr/>
        </p:nvPicPr>
        <p:blipFill>
          <a:blip r:embed="rId3">
            <a:alphaModFix/>
          </a:blip>
          <a:stretch>
            <a:fillRect/>
          </a:stretch>
        </p:blipFill>
        <p:spPr>
          <a:xfrm>
            <a:off x="4572000" y="1183650"/>
            <a:ext cx="4572001" cy="2286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Ohio Opioid Crisis</a:t>
            </a:r>
            <a:r>
              <a:rPr lang="en"/>
              <a:t>: Zach Elsawy</a:t>
            </a:r>
            <a:endParaRPr/>
          </a:p>
        </p:txBody>
      </p:sp>
      <p:pic>
        <p:nvPicPr>
          <p:cNvPr id="286" name="Google Shape;286;p42"/>
          <p:cNvPicPr preferRelativeResize="0"/>
          <p:nvPr/>
        </p:nvPicPr>
        <p:blipFill>
          <a:blip r:embed="rId3">
            <a:alphaModFix/>
          </a:blip>
          <a:stretch>
            <a:fillRect/>
          </a:stretch>
        </p:blipFill>
        <p:spPr>
          <a:xfrm>
            <a:off x="1620000" y="1155925"/>
            <a:ext cx="5903998" cy="3820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Harry Potter Screen Adaptations</a:t>
            </a:r>
            <a:r>
              <a:rPr lang="en"/>
              <a:t>: Erin Shaeen</a:t>
            </a:r>
            <a:endParaRPr/>
          </a:p>
        </p:txBody>
      </p:sp>
      <p:pic>
        <p:nvPicPr>
          <p:cNvPr id="292" name="Google Shape;292;p43"/>
          <p:cNvPicPr preferRelativeResize="0"/>
          <p:nvPr/>
        </p:nvPicPr>
        <p:blipFill>
          <a:blip r:embed="rId3">
            <a:alphaModFix/>
          </a:blip>
          <a:stretch>
            <a:fillRect/>
          </a:stretch>
        </p:blipFill>
        <p:spPr>
          <a:xfrm>
            <a:off x="914400" y="1094000"/>
            <a:ext cx="7309546" cy="3820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Generative AI Art &amp; Design</a:t>
            </a:r>
            <a:r>
              <a:rPr lang="en"/>
              <a:t>: Jill Noorily</a:t>
            </a:r>
            <a:endParaRPr/>
          </a:p>
        </p:txBody>
      </p:sp>
      <p:pic>
        <p:nvPicPr>
          <p:cNvPr id="298" name="Google Shape;298;p44"/>
          <p:cNvPicPr preferRelativeResize="0"/>
          <p:nvPr/>
        </p:nvPicPr>
        <p:blipFill rotWithShape="1">
          <a:blip r:embed="rId3">
            <a:alphaModFix/>
          </a:blip>
          <a:srcRect b="21722" l="0" r="0" t="0"/>
          <a:stretch/>
        </p:blipFill>
        <p:spPr>
          <a:xfrm>
            <a:off x="2801927" y="1091500"/>
            <a:ext cx="3540136" cy="391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t>Yakera</a:t>
            </a:r>
            <a:r>
              <a:rPr lang="en" sz="2700"/>
              <a:t>: Raul Romero &amp; Tomas Munoz Reyes</a:t>
            </a:r>
            <a:endParaRPr sz="2700"/>
          </a:p>
        </p:txBody>
      </p:sp>
      <p:pic>
        <p:nvPicPr>
          <p:cNvPr id="304" name="Google Shape;304;p45"/>
          <p:cNvPicPr preferRelativeResize="0"/>
          <p:nvPr/>
        </p:nvPicPr>
        <p:blipFill>
          <a:blip r:embed="rId3">
            <a:alphaModFix/>
          </a:blip>
          <a:stretch>
            <a:fillRect/>
          </a:stretch>
        </p:blipFill>
        <p:spPr>
          <a:xfrm>
            <a:off x="1337288" y="1084475"/>
            <a:ext cx="6469418" cy="382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1" name="Google Shape;311;p46"/>
          <p:cNvPicPr preferRelativeResize="0"/>
          <p:nvPr/>
        </p:nvPicPr>
        <p:blipFill>
          <a:blip r:embed="rId3">
            <a:alphaModFix/>
          </a:blip>
          <a:stretch>
            <a:fillRect/>
          </a:stretch>
        </p:blipFill>
        <p:spPr>
          <a:xfrm>
            <a:off x="0" y="221756"/>
            <a:ext cx="9144000" cy="46999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7"/>
          <p:cNvPicPr preferRelativeResize="0"/>
          <p:nvPr/>
        </p:nvPicPr>
        <p:blipFill>
          <a:blip r:embed="rId3">
            <a:alphaModFix/>
          </a:blip>
          <a:stretch>
            <a:fillRect/>
          </a:stretch>
        </p:blipFill>
        <p:spPr>
          <a:xfrm>
            <a:off x="1168000" y="0"/>
            <a:ext cx="6808021"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8"/>
          <p:cNvPicPr preferRelativeResize="0"/>
          <p:nvPr/>
        </p:nvPicPr>
        <p:blipFill>
          <a:blip r:embed="rId3">
            <a:alphaModFix/>
          </a:blip>
          <a:stretch>
            <a:fillRect/>
          </a:stretch>
        </p:blipFill>
        <p:spPr>
          <a:xfrm>
            <a:off x="849211" y="76200"/>
            <a:ext cx="7727037" cy="50826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9"/>
          <p:cNvPicPr preferRelativeResize="0"/>
          <p:nvPr/>
        </p:nvPicPr>
        <p:blipFill>
          <a:blip r:embed="rId3">
            <a:alphaModFix/>
          </a:blip>
          <a:stretch>
            <a:fillRect/>
          </a:stretch>
        </p:blipFill>
        <p:spPr>
          <a:xfrm>
            <a:off x="106563" y="0"/>
            <a:ext cx="8885038"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nvSpPr>
        <p:spPr>
          <a:xfrm>
            <a:off x="1872613" y="4635025"/>
            <a:ext cx="48585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80000"/>
                </a:solidFill>
                <a:latin typeface="Roboto"/>
                <a:ea typeface="Roboto"/>
                <a:cs typeface="Roboto"/>
                <a:sym typeface="Roboto"/>
              </a:rPr>
              <a:t>digital.kenyon.edu/dh/</a:t>
            </a:r>
            <a:endParaRPr b="1" sz="1800">
              <a:solidFill>
                <a:srgbClr val="980000"/>
              </a:solidFill>
              <a:latin typeface="Roboto"/>
              <a:ea typeface="Roboto"/>
              <a:cs typeface="Roboto"/>
              <a:sym typeface="Roboto"/>
            </a:endParaRPr>
          </a:p>
        </p:txBody>
      </p:sp>
      <p:pic>
        <p:nvPicPr>
          <p:cNvPr id="332" name="Google Shape;332;p50"/>
          <p:cNvPicPr preferRelativeResize="0"/>
          <p:nvPr/>
        </p:nvPicPr>
        <p:blipFill>
          <a:blip r:embed="rId3">
            <a:alphaModFix/>
          </a:blip>
          <a:stretch>
            <a:fillRect/>
          </a:stretch>
        </p:blipFill>
        <p:spPr>
          <a:xfrm>
            <a:off x="1101825" y="207325"/>
            <a:ext cx="6400099" cy="4023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a:hlinkClick r:id="rId3"/>
          </p:cNvPr>
          <p:cNvPicPr preferRelativeResize="0"/>
          <p:nvPr/>
        </p:nvPicPr>
        <p:blipFill>
          <a:blip r:embed="rId4">
            <a:alphaModFix/>
          </a:blip>
          <a:stretch>
            <a:fillRect/>
          </a:stretch>
        </p:blipFill>
        <p:spPr>
          <a:xfrm>
            <a:off x="319901" y="1406583"/>
            <a:ext cx="8424875" cy="2749280"/>
          </a:xfrm>
          <a:prstGeom prst="rect">
            <a:avLst/>
          </a:prstGeom>
          <a:noFill/>
          <a:ln>
            <a:noFill/>
          </a:ln>
        </p:spPr>
      </p:pic>
      <p:sp>
        <p:nvSpPr>
          <p:cNvPr id="105" name="Google Shape;105;p16"/>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Integrated Program for Humane Studies (IPHS)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3">
            <a:alphaModFix/>
          </a:blip>
          <a:srcRect b="11313" l="23295" r="22327" t="12034"/>
          <a:stretch/>
        </p:blipFill>
        <p:spPr>
          <a:xfrm>
            <a:off x="2116475" y="74050"/>
            <a:ext cx="5581123" cy="2566150"/>
          </a:xfrm>
          <a:prstGeom prst="rect">
            <a:avLst/>
          </a:prstGeom>
          <a:noFill/>
          <a:ln>
            <a:noFill/>
          </a:ln>
        </p:spPr>
      </p:pic>
      <p:pic>
        <p:nvPicPr>
          <p:cNvPr id="111" name="Google Shape;111;p17"/>
          <p:cNvPicPr preferRelativeResize="0"/>
          <p:nvPr/>
        </p:nvPicPr>
        <p:blipFill>
          <a:blip r:embed="rId4">
            <a:alphaModFix/>
          </a:blip>
          <a:stretch>
            <a:fillRect/>
          </a:stretch>
        </p:blipFill>
        <p:spPr>
          <a:xfrm>
            <a:off x="0" y="0"/>
            <a:ext cx="1653922" cy="5143500"/>
          </a:xfrm>
          <a:prstGeom prst="rect">
            <a:avLst/>
          </a:prstGeom>
          <a:noFill/>
          <a:ln>
            <a:noFill/>
          </a:ln>
        </p:spPr>
      </p:pic>
      <p:pic>
        <p:nvPicPr>
          <p:cNvPr id="112" name="Google Shape;112;p17"/>
          <p:cNvPicPr preferRelativeResize="0"/>
          <p:nvPr/>
        </p:nvPicPr>
        <p:blipFill>
          <a:blip r:embed="rId5">
            <a:alphaModFix/>
          </a:blip>
          <a:stretch>
            <a:fillRect/>
          </a:stretch>
        </p:blipFill>
        <p:spPr>
          <a:xfrm>
            <a:off x="8007746" y="0"/>
            <a:ext cx="1122329" cy="5143500"/>
          </a:xfrm>
          <a:prstGeom prst="rect">
            <a:avLst/>
          </a:prstGeom>
          <a:noFill/>
          <a:ln>
            <a:noFill/>
          </a:ln>
        </p:spPr>
      </p:pic>
      <p:sp>
        <p:nvSpPr>
          <p:cNvPr id="113" name="Google Shape;113;p17"/>
          <p:cNvSpPr txBox="1"/>
          <p:nvPr/>
        </p:nvSpPr>
        <p:spPr>
          <a:xfrm>
            <a:off x="3330675" y="3145675"/>
            <a:ext cx="3152700" cy="192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Data Analytics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Machine Learning</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DNN</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NLP</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Multimodal Affective AI</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LLM/LMM Generative AI</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FATE/XAI</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Open Source Models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Metrics and Benchmarks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Human-AI Alignment and AI Safety</a:t>
            </a:r>
            <a:endParaRPr sz="1200">
              <a:solidFill>
                <a:schemeClr val="dk2"/>
              </a:solidFill>
              <a:latin typeface="Roboto"/>
              <a:ea typeface="Roboto"/>
              <a:cs typeface="Roboto"/>
              <a:sym typeface="Roboto"/>
            </a:endParaRPr>
          </a:p>
        </p:txBody>
      </p:sp>
      <p:pic>
        <p:nvPicPr>
          <p:cNvPr id="114" name="Google Shape;114;p17"/>
          <p:cNvPicPr preferRelativeResize="0"/>
          <p:nvPr/>
        </p:nvPicPr>
        <p:blipFill>
          <a:blip r:embed="rId6">
            <a:alphaModFix/>
          </a:blip>
          <a:stretch>
            <a:fillRect/>
          </a:stretch>
        </p:blipFill>
        <p:spPr>
          <a:xfrm>
            <a:off x="1737125" y="2701975"/>
            <a:ext cx="6187426" cy="36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0" y="0"/>
            <a:ext cx="5284124" cy="3703776"/>
          </a:xfrm>
          <a:prstGeom prst="rect">
            <a:avLst/>
          </a:prstGeom>
          <a:noFill/>
          <a:ln>
            <a:noFill/>
          </a:ln>
        </p:spPr>
      </p:pic>
      <p:pic>
        <p:nvPicPr>
          <p:cNvPr id="120" name="Google Shape;120;p18"/>
          <p:cNvPicPr preferRelativeResize="0"/>
          <p:nvPr/>
        </p:nvPicPr>
        <p:blipFill>
          <a:blip r:embed="rId4">
            <a:alphaModFix/>
          </a:blip>
          <a:stretch>
            <a:fillRect/>
          </a:stretch>
        </p:blipFill>
        <p:spPr>
          <a:xfrm>
            <a:off x="2219313" y="3619500"/>
            <a:ext cx="6924675" cy="1524000"/>
          </a:xfrm>
          <a:prstGeom prst="rect">
            <a:avLst/>
          </a:prstGeom>
          <a:noFill/>
          <a:ln>
            <a:noFill/>
          </a:ln>
        </p:spPr>
      </p:pic>
      <p:sp>
        <p:nvSpPr>
          <p:cNvPr id="121" name="Google Shape;121;p18"/>
          <p:cNvSpPr txBox="1"/>
          <p:nvPr/>
        </p:nvSpPr>
        <p:spPr>
          <a:xfrm>
            <a:off x="5498875" y="191200"/>
            <a:ext cx="36450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a:ea typeface="Roboto"/>
                <a:cs typeface="Roboto"/>
                <a:sym typeface="Roboto"/>
              </a:rPr>
              <a:t>Library &amp; Information Systems</a:t>
            </a:r>
            <a:endParaRPr b="1" sz="1800">
              <a:solidFill>
                <a:schemeClr val="dk2"/>
              </a:solidFill>
              <a:latin typeface="Roboto"/>
              <a:ea typeface="Roboto"/>
              <a:cs typeface="Roboto"/>
              <a:sym typeface="Roboto"/>
            </a:endParaRPr>
          </a:p>
          <a:p>
            <a:pPr indent="0" lvl="0" marL="0" rtl="0" algn="l">
              <a:spcBef>
                <a:spcPts val="0"/>
              </a:spcBef>
              <a:spcAft>
                <a:spcPts val="0"/>
              </a:spcAft>
              <a:buNone/>
            </a:pPr>
            <a:r>
              <a:rPr b="1" lang="en" sz="1800">
                <a:solidFill>
                  <a:schemeClr val="dk2"/>
                </a:solidFill>
                <a:latin typeface="Roboto"/>
                <a:ea typeface="Roboto"/>
                <a:cs typeface="Roboto"/>
                <a:sym typeface="Roboto"/>
              </a:rPr>
              <a:t>(LBIS)</a:t>
            </a:r>
            <a:endParaRPr b="1" sz="18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60550" y="1151100"/>
            <a:ext cx="4291200" cy="23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Human-Centered AI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120900" y="274750"/>
            <a:ext cx="4451100" cy="2142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2100">
                <a:solidFill>
                  <a:srgbClr val="1A1A1A"/>
                </a:solidFill>
                <a:highlight>
                  <a:srgbClr val="FFFFFF"/>
                </a:highlight>
              </a:rPr>
              <a:t>Kenyon Digital Humanities K{DH} </a:t>
            </a:r>
            <a:r>
              <a:rPr lang="en" sz="2100">
                <a:solidFill>
                  <a:srgbClr val="1A1A1A"/>
                </a:solidFill>
                <a:highlight>
                  <a:srgbClr val="FFFFFF"/>
                </a:highlight>
              </a:rPr>
              <a:t>Human-First AI Curriculum</a:t>
            </a:r>
            <a:endParaRPr sz="2100">
              <a:solidFill>
                <a:srgbClr val="1A1A1A"/>
              </a:solidFill>
              <a:highlight>
                <a:srgbClr val="FFFFFF"/>
              </a:highlight>
            </a:endParaRPr>
          </a:p>
          <a:p>
            <a:pPr indent="0" lvl="0" marL="0" rtl="0" algn="l">
              <a:lnSpc>
                <a:spcPct val="120000"/>
              </a:lnSpc>
              <a:spcBef>
                <a:spcPts val="2400"/>
              </a:spcBef>
              <a:spcAft>
                <a:spcPts val="0"/>
              </a:spcAft>
              <a:buNone/>
            </a:pPr>
            <a:r>
              <a:t/>
            </a:r>
            <a:endParaRPr sz="1900">
              <a:solidFill>
                <a:srgbClr val="1A1A1A"/>
              </a:solidFill>
              <a:highlight>
                <a:srgbClr val="FFFFFF"/>
              </a:highlight>
            </a:endParaRPr>
          </a:p>
          <a:p>
            <a:pPr indent="0" lvl="0" marL="0" rtl="0" algn="l">
              <a:spcBef>
                <a:spcPts val="2400"/>
              </a:spcBef>
              <a:spcAft>
                <a:spcPts val="0"/>
              </a:spcAft>
              <a:buNone/>
            </a:pPr>
            <a:r>
              <a:t/>
            </a:r>
            <a:endParaRPr>
              <a:latin typeface="Source Sans Pro"/>
              <a:ea typeface="Source Sans Pro"/>
              <a:cs typeface="Source Sans Pro"/>
              <a:sym typeface="Source Sans Pro"/>
            </a:endParaRPr>
          </a:p>
        </p:txBody>
      </p:sp>
      <p:grpSp>
        <p:nvGrpSpPr>
          <p:cNvPr id="132" name="Google Shape;132;p20"/>
          <p:cNvGrpSpPr/>
          <p:nvPr/>
        </p:nvGrpSpPr>
        <p:grpSpPr>
          <a:xfrm>
            <a:off x="699849" y="1421145"/>
            <a:ext cx="3293189" cy="3525823"/>
            <a:chOff x="4145125" y="134225"/>
            <a:chExt cx="4578325" cy="4857175"/>
          </a:xfrm>
        </p:grpSpPr>
        <p:sp>
          <p:nvSpPr>
            <p:cNvPr id="133" name="Google Shape;133;p20"/>
            <p:cNvSpPr/>
            <p:nvPr/>
          </p:nvSpPr>
          <p:spPr>
            <a:xfrm>
              <a:off x="5641850" y="1946100"/>
              <a:ext cx="3081600" cy="3045300"/>
            </a:xfrm>
            <a:prstGeom prst="ellipse">
              <a:avLst/>
            </a:prstGeom>
            <a:no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nvSpPr>
          <p:spPr>
            <a:xfrm>
              <a:off x="6988700" y="968725"/>
              <a:ext cx="1510800" cy="55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Liberal Arts</a:t>
              </a:r>
              <a:endParaRPr>
                <a:latin typeface="Source Sans Pro"/>
                <a:ea typeface="Source Sans Pro"/>
                <a:cs typeface="Source Sans Pro"/>
                <a:sym typeface="Source Sans Pro"/>
              </a:endParaRPr>
            </a:p>
          </p:txBody>
        </p:sp>
        <p:sp>
          <p:nvSpPr>
            <p:cNvPr id="135" name="Google Shape;135;p20"/>
            <p:cNvSpPr txBox="1"/>
            <p:nvPr/>
          </p:nvSpPr>
          <p:spPr>
            <a:xfrm>
              <a:off x="4246425" y="2417350"/>
              <a:ext cx="1810500" cy="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Digital Humanities</a:t>
              </a:r>
              <a:endParaRPr>
                <a:latin typeface="Source Sans Pro"/>
                <a:ea typeface="Source Sans Pro"/>
                <a:cs typeface="Source Sans Pro"/>
                <a:sym typeface="Source Sans Pro"/>
              </a:endParaRPr>
            </a:p>
          </p:txBody>
        </p:sp>
        <p:sp>
          <p:nvSpPr>
            <p:cNvPr id="136" name="Google Shape;136;p20"/>
            <p:cNvSpPr txBox="1"/>
            <p:nvPr/>
          </p:nvSpPr>
          <p:spPr>
            <a:xfrm>
              <a:off x="6760550" y="3810675"/>
              <a:ext cx="1810500" cy="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Artificial Intelligence</a:t>
              </a:r>
              <a:endParaRPr>
                <a:latin typeface="Source Sans Pro"/>
                <a:ea typeface="Source Sans Pro"/>
                <a:cs typeface="Source Sans Pro"/>
                <a:sym typeface="Source Sans Pro"/>
              </a:endParaRPr>
            </a:p>
          </p:txBody>
        </p:sp>
        <p:sp>
          <p:nvSpPr>
            <p:cNvPr id="137" name="Google Shape;137;p20"/>
            <p:cNvSpPr/>
            <p:nvPr/>
          </p:nvSpPr>
          <p:spPr>
            <a:xfrm>
              <a:off x="5572650" y="134225"/>
              <a:ext cx="3081600" cy="3045300"/>
            </a:xfrm>
            <a:prstGeom prst="ellipse">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4145125" y="1049100"/>
              <a:ext cx="3081600" cy="30453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0"/>
          <p:cNvSpPr txBox="1"/>
          <p:nvPr/>
        </p:nvSpPr>
        <p:spPr>
          <a:xfrm>
            <a:off x="4684900" y="342900"/>
            <a:ext cx="4351200" cy="47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a:solidFill>
                  <a:srgbClr val="4E4E70"/>
                </a:solidFill>
                <a:highlight>
                  <a:srgbClr val="FFFFFF"/>
                </a:highlight>
                <a:latin typeface="Times New Roman"/>
                <a:ea typeface="Times New Roman"/>
                <a:cs typeface="Times New Roman"/>
                <a:sym typeface="Times New Roman"/>
              </a:rPr>
              <a:t>Digital humanities at Kenyon encompasses a </a:t>
            </a:r>
            <a:r>
              <a:rPr b="1" i="1" lang="en">
                <a:solidFill>
                  <a:srgbClr val="980000"/>
                </a:solidFill>
                <a:highlight>
                  <a:srgbClr val="FFFFFF"/>
                </a:highlight>
                <a:latin typeface="Times New Roman"/>
                <a:ea typeface="Times New Roman"/>
                <a:cs typeface="Times New Roman"/>
                <a:sym typeface="Times New Roman"/>
              </a:rPr>
              <a:t>dual lens</a:t>
            </a:r>
            <a:r>
              <a:rPr lang="en">
                <a:solidFill>
                  <a:srgbClr val="4E4E70"/>
                </a:solidFill>
                <a:highlight>
                  <a:srgbClr val="FFFFFF"/>
                </a:highlight>
                <a:latin typeface="Times New Roman"/>
                <a:ea typeface="Times New Roman"/>
                <a:cs typeface="Times New Roman"/>
                <a:sym typeface="Times New Roman"/>
              </a:rPr>
              <a:t>. We empower the next generation of thinkers with the </a:t>
            </a:r>
            <a:r>
              <a:rPr b="1" i="1" lang="en">
                <a:solidFill>
                  <a:srgbClr val="980000"/>
                </a:solidFill>
                <a:highlight>
                  <a:srgbClr val="FFFFFF"/>
                </a:highlight>
                <a:latin typeface="Times New Roman"/>
                <a:ea typeface="Times New Roman"/>
                <a:cs typeface="Times New Roman"/>
                <a:sym typeface="Times New Roman"/>
              </a:rPr>
              <a:t>conceptual framework</a:t>
            </a:r>
            <a:r>
              <a:rPr lang="en">
                <a:solidFill>
                  <a:srgbClr val="4E4E70"/>
                </a:solidFill>
                <a:highlight>
                  <a:srgbClr val="FFFFFF"/>
                </a:highlight>
                <a:latin typeface="Times New Roman"/>
                <a:ea typeface="Times New Roman"/>
                <a:cs typeface="Times New Roman"/>
                <a:sym typeface="Times New Roman"/>
              </a:rPr>
              <a:t> underlying our Age of Information — from dataism and algorithmic thinking to synthetic biology and artificial intelligence. Our unique approach to </a:t>
            </a:r>
            <a:r>
              <a:rPr b="1" i="1" lang="en">
                <a:solidFill>
                  <a:srgbClr val="980000"/>
                </a:solidFill>
                <a:highlight>
                  <a:srgbClr val="FFFFFF"/>
                </a:highlight>
                <a:latin typeface="Times New Roman"/>
                <a:ea typeface="Times New Roman"/>
                <a:cs typeface="Times New Roman"/>
                <a:sym typeface="Times New Roman"/>
              </a:rPr>
              <a:t>computational thinking</a:t>
            </a:r>
            <a:r>
              <a:rPr lang="en">
                <a:solidFill>
                  <a:srgbClr val="4E4E70"/>
                </a:solidFill>
                <a:highlight>
                  <a:srgbClr val="FFFFFF"/>
                </a:highlight>
                <a:latin typeface="Times New Roman"/>
                <a:ea typeface="Times New Roman"/>
                <a:cs typeface="Times New Roman"/>
                <a:sym typeface="Times New Roman"/>
              </a:rPr>
              <a:t> positions students to engage with the many </a:t>
            </a:r>
            <a:r>
              <a:rPr b="1" i="1" lang="en">
                <a:solidFill>
                  <a:srgbClr val="980000"/>
                </a:solidFill>
                <a:highlight>
                  <a:srgbClr val="FFFFFF"/>
                </a:highlight>
                <a:latin typeface="Times New Roman"/>
                <a:ea typeface="Times New Roman"/>
                <a:cs typeface="Times New Roman"/>
                <a:sym typeface="Times New Roman"/>
              </a:rPr>
              <a:t>practical, theoretical and ethical issues</a:t>
            </a:r>
            <a:r>
              <a:rPr lang="en">
                <a:solidFill>
                  <a:srgbClr val="4E4E70"/>
                </a:solidFill>
                <a:highlight>
                  <a:srgbClr val="FFFFFF"/>
                </a:highlight>
                <a:latin typeface="Times New Roman"/>
                <a:ea typeface="Times New Roman"/>
                <a:cs typeface="Times New Roman"/>
                <a:sym typeface="Times New Roman"/>
              </a:rPr>
              <a:t> surrounding technological innovation and social change.</a:t>
            </a:r>
            <a:endParaRPr>
              <a:solidFill>
                <a:srgbClr val="4E4E70"/>
              </a:solidFill>
              <a:highlight>
                <a:srgbClr val="FFFFFF"/>
              </a:highlight>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lang="en">
                <a:solidFill>
                  <a:srgbClr val="4E4E70"/>
                </a:solidFill>
                <a:highlight>
                  <a:srgbClr val="FFFFFF"/>
                </a:highlight>
                <a:latin typeface="Times New Roman"/>
                <a:ea typeface="Times New Roman"/>
                <a:cs typeface="Times New Roman"/>
                <a:sym typeface="Times New Roman"/>
              </a:rPr>
              <a:t>Digital humanities also explores the most recent computational approaches as a way </a:t>
            </a:r>
            <a:r>
              <a:rPr b="1" i="1" lang="en">
                <a:solidFill>
                  <a:srgbClr val="980000"/>
                </a:solidFill>
                <a:highlight>
                  <a:srgbClr val="FFFFFF"/>
                </a:highlight>
                <a:latin typeface="Times New Roman"/>
                <a:ea typeface="Times New Roman"/>
                <a:cs typeface="Times New Roman"/>
                <a:sym typeface="Times New Roman"/>
              </a:rPr>
              <a:t>to augment — rather than replace</a:t>
            </a:r>
            <a:r>
              <a:rPr b="1" lang="en">
                <a:solidFill>
                  <a:srgbClr val="980000"/>
                </a:solidFill>
                <a:highlight>
                  <a:srgbClr val="FFFFFF"/>
                </a:highlight>
                <a:latin typeface="Times New Roman"/>
                <a:ea typeface="Times New Roman"/>
                <a:cs typeface="Times New Roman"/>
                <a:sym typeface="Times New Roman"/>
              </a:rPr>
              <a:t> — more </a:t>
            </a:r>
            <a:r>
              <a:rPr b="1" i="1" lang="en">
                <a:solidFill>
                  <a:srgbClr val="980000"/>
                </a:solidFill>
                <a:highlight>
                  <a:srgbClr val="FFFFFF"/>
                </a:highlight>
                <a:latin typeface="Times New Roman"/>
                <a:ea typeface="Times New Roman"/>
                <a:cs typeface="Times New Roman"/>
                <a:sym typeface="Times New Roman"/>
              </a:rPr>
              <a:t>traditional humanist inquiry</a:t>
            </a:r>
            <a:r>
              <a:rPr b="1" lang="en">
                <a:solidFill>
                  <a:srgbClr val="980000"/>
                </a:solidFill>
                <a:highlight>
                  <a:srgbClr val="FFFFFF"/>
                </a:highlight>
                <a:latin typeface="Times New Roman"/>
                <a:ea typeface="Times New Roman"/>
                <a:cs typeface="Times New Roman"/>
                <a:sym typeface="Times New Roman"/>
              </a:rPr>
              <a:t>. </a:t>
            </a:r>
            <a:r>
              <a:rPr lang="en">
                <a:solidFill>
                  <a:srgbClr val="4E4E70"/>
                </a:solidFill>
                <a:highlight>
                  <a:srgbClr val="FFFFFF"/>
                </a:highlight>
                <a:latin typeface="Times New Roman"/>
                <a:ea typeface="Times New Roman"/>
                <a:cs typeface="Times New Roman"/>
                <a:sym typeface="Times New Roman"/>
              </a:rPr>
              <a:t>Students imagine and pursue new avenues of research by identifying unexplored datasets of text, image and sound, while embracing new computational frameworks that are increasingly powerful and easy to use. We focus on finding </a:t>
            </a:r>
            <a:r>
              <a:rPr b="1" i="1" lang="en">
                <a:solidFill>
                  <a:srgbClr val="980000"/>
                </a:solidFill>
                <a:highlight>
                  <a:srgbClr val="FFFFFF"/>
                </a:highlight>
                <a:latin typeface="Times New Roman"/>
                <a:ea typeface="Times New Roman"/>
                <a:cs typeface="Times New Roman"/>
                <a:sym typeface="Times New Roman"/>
              </a:rPr>
              <a:t>interdisciplinary </a:t>
            </a:r>
            <a:r>
              <a:rPr lang="en">
                <a:solidFill>
                  <a:srgbClr val="4E4E70"/>
                </a:solidFill>
                <a:highlight>
                  <a:srgbClr val="FFFFFF"/>
                </a:highlight>
                <a:latin typeface="Times New Roman"/>
                <a:ea typeface="Times New Roman"/>
                <a:cs typeface="Times New Roman"/>
                <a:sym typeface="Times New Roman"/>
              </a:rPr>
              <a:t>solutions to today's challenges.</a:t>
            </a:r>
            <a:endParaRPr>
              <a:solidFill>
                <a:srgbClr val="4E4E70"/>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a:off x="370024" y="697700"/>
            <a:ext cx="5561500" cy="2743450"/>
          </a:xfrm>
          <a:prstGeom prst="rect">
            <a:avLst/>
          </a:prstGeom>
          <a:noFill/>
          <a:ln>
            <a:noFill/>
          </a:ln>
        </p:spPr>
      </p:pic>
      <p:sp>
        <p:nvSpPr>
          <p:cNvPr id="145" name="Google Shape;145;p21"/>
          <p:cNvSpPr txBox="1"/>
          <p:nvPr/>
        </p:nvSpPr>
        <p:spPr>
          <a:xfrm>
            <a:off x="6225725" y="697700"/>
            <a:ext cx="2556900" cy="268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Non-STEM ~90%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Women 61%</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Latine 11%</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African-American 13%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We serve students who may otherwise feel alienated by traditional CS or AI programs</a:t>
            </a:r>
            <a:endParaRPr sz="1800">
              <a:solidFill>
                <a:schemeClr val="dk2"/>
              </a:solidFill>
              <a:latin typeface="Roboto"/>
              <a:ea typeface="Roboto"/>
              <a:cs typeface="Roboto"/>
              <a:sym typeface="Roboto"/>
            </a:endParaRPr>
          </a:p>
        </p:txBody>
      </p:sp>
      <p:pic>
        <p:nvPicPr>
          <p:cNvPr id="146" name="Google Shape;146;p21"/>
          <p:cNvPicPr preferRelativeResize="0"/>
          <p:nvPr/>
        </p:nvPicPr>
        <p:blipFill>
          <a:blip r:embed="rId4">
            <a:alphaModFix/>
          </a:blip>
          <a:stretch>
            <a:fillRect/>
          </a:stretch>
        </p:blipFill>
        <p:spPr>
          <a:xfrm>
            <a:off x="152400" y="3688525"/>
            <a:ext cx="8839199" cy="1251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